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1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3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</p:sldMasterIdLst>
  <p:notesMasterIdLst>
    <p:notesMasterId r:id="rId94"/>
  </p:notesMasterIdLst>
  <p:sldIdLst>
    <p:sldId id="2147482854" r:id="rId3"/>
    <p:sldId id="2147482740" r:id="rId4"/>
    <p:sldId id="2147482461" r:id="rId5"/>
    <p:sldId id="403" r:id="rId6"/>
    <p:sldId id="409" r:id="rId7"/>
    <p:sldId id="2134806077" r:id="rId8"/>
    <p:sldId id="386" r:id="rId9"/>
    <p:sldId id="2134805393" r:id="rId10"/>
    <p:sldId id="503" r:id="rId11"/>
    <p:sldId id="2134805394" r:id="rId12"/>
    <p:sldId id="2134809001" r:id="rId13"/>
    <p:sldId id="2147482590" r:id="rId14"/>
    <p:sldId id="2147482594" r:id="rId15"/>
    <p:sldId id="2147482592" r:id="rId16"/>
    <p:sldId id="2147482595" r:id="rId17"/>
    <p:sldId id="2147482597" r:id="rId18"/>
    <p:sldId id="2147482596" r:id="rId19"/>
    <p:sldId id="2147482844" r:id="rId20"/>
    <p:sldId id="2147482846" r:id="rId21"/>
    <p:sldId id="2147482848" r:id="rId22"/>
    <p:sldId id="599" r:id="rId23"/>
    <p:sldId id="601" r:id="rId24"/>
    <p:sldId id="2147482463" r:id="rId25"/>
    <p:sldId id="2147482820" r:id="rId26"/>
    <p:sldId id="2147482813" r:id="rId27"/>
    <p:sldId id="2147482821" r:id="rId28"/>
    <p:sldId id="2147482815" r:id="rId29"/>
    <p:sldId id="2147482822" r:id="rId30"/>
    <p:sldId id="2147482816" r:id="rId31"/>
    <p:sldId id="2147482823" r:id="rId32"/>
    <p:sldId id="2147482814" r:id="rId33"/>
    <p:sldId id="2147482825" r:id="rId34"/>
    <p:sldId id="2147482818" r:id="rId35"/>
    <p:sldId id="2147482824" r:id="rId36"/>
    <p:sldId id="2147482817" r:id="rId37"/>
    <p:sldId id="2147482843" r:id="rId38"/>
    <p:sldId id="2147482819" r:id="rId39"/>
    <p:sldId id="2147482826" r:id="rId40"/>
    <p:sldId id="2147482756" r:id="rId41"/>
    <p:sldId id="610" r:id="rId42"/>
    <p:sldId id="2147482483" r:id="rId43"/>
    <p:sldId id="2147482760" r:id="rId44"/>
    <p:sldId id="612" r:id="rId45"/>
    <p:sldId id="2147482484" r:id="rId46"/>
    <p:sldId id="2147482485" r:id="rId47"/>
    <p:sldId id="615" r:id="rId48"/>
    <p:sldId id="2147482486" r:id="rId49"/>
    <p:sldId id="2147482761" r:id="rId50"/>
    <p:sldId id="2147482768" r:id="rId51"/>
    <p:sldId id="2147482478" r:id="rId52"/>
    <p:sldId id="620" r:id="rId53"/>
    <p:sldId id="2147482490" r:id="rId54"/>
    <p:sldId id="2147482604" r:id="rId55"/>
    <p:sldId id="2147482827" r:id="rId56"/>
    <p:sldId id="2147482828" r:id="rId57"/>
    <p:sldId id="2147482829" r:id="rId58"/>
    <p:sldId id="2147482831" r:id="rId59"/>
    <p:sldId id="2147482830" r:id="rId60"/>
    <p:sldId id="2147482622" r:id="rId61"/>
    <p:sldId id="2147482850" r:id="rId62"/>
    <p:sldId id="2147482857" r:id="rId63"/>
    <p:sldId id="2147482630" r:id="rId64"/>
    <p:sldId id="2147482623" r:id="rId65"/>
    <p:sldId id="2147482856" r:id="rId66"/>
    <p:sldId id="2147482643" r:id="rId67"/>
    <p:sldId id="2147482644" r:id="rId68"/>
    <p:sldId id="2147482853" r:id="rId69"/>
    <p:sldId id="2147482646" r:id="rId70"/>
    <p:sldId id="2147482647" r:id="rId71"/>
    <p:sldId id="2147482859" r:id="rId72"/>
    <p:sldId id="2147482860" r:id="rId73"/>
    <p:sldId id="2147482648" r:id="rId74"/>
    <p:sldId id="2147482861" r:id="rId75"/>
    <p:sldId id="2147482763" r:id="rId76"/>
    <p:sldId id="2147482840" r:id="rId77"/>
    <p:sldId id="2147482838" r:id="rId78"/>
    <p:sldId id="2147482764" r:id="rId79"/>
    <p:sldId id="2147482866" r:id="rId80"/>
    <p:sldId id="2147482867" r:id="rId81"/>
    <p:sldId id="2147482692" r:id="rId82"/>
    <p:sldId id="2147482693" r:id="rId83"/>
    <p:sldId id="2147482698" r:id="rId84"/>
    <p:sldId id="2147482858" r:id="rId85"/>
    <p:sldId id="2147482697" r:id="rId86"/>
    <p:sldId id="2147482580" r:id="rId87"/>
    <p:sldId id="2147482709" r:id="rId88"/>
    <p:sldId id="2147482581" r:id="rId89"/>
    <p:sldId id="2147482582" r:id="rId90"/>
    <p:sldId id="2147482584" r:id="rId91"/>
    <p:sldId id="700" r:id="rId92"/>
    <p:sldId id="701" r:id="rId93"/>
  </p:sldIdLst>
  <p:sldSz cx="13716000" cy="10287000"/>
  <p:notesSz cx="6858000" cy="9144000"/>
  <p:embeddedFontLst>
    <p:embeddedFont>
      <p:font typeface="Carelia" panose="020B0604020202020204" charset="0"/>
      <p:regular r:id="rId95"/>
    </p:embeddedFont>
    <p:embeddedFont>
      <p:font typeface="Dosis" pitchFamily="2" charset="0"/>
      <p:regular r:id="rId96"/>
      <p:bold r:id="rId97"/>
    </p:embeddedFont>
    <p:embeddedFont>
      <p:font typeface="Microsoft Uighur" panose="02000000000000000000" pitchFamily="2" charset="-78"/>
      <p:regular r:id="rId98"/>
      <p:bold r:id="rId9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B2"/>
    <a:srgbClr val="215968"/>
    <a:srgbClr val="A1413E"/>
    <a:srgbClr val="106585"/>
    <a:srgbClr val="829D4A"/>
    <a:srgbClr val="CA7732"/>
    <a:srgbClr val="FCBF18"/>
    <a:srgbClr val="3D8FA5"/>
    <a:srgbClr val="0000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7" autoAdjust="0"/>
    <p:restoredTop sz="95226" autoAdjust="0"/>
  </p:normalViewPr>
  <p:slideViewPr>
    <p:cSldViewPr>
      <p:cViewPr varScale="1">
        <p:scale>
          <a:sx n="55" d="100"/>
          <a:sy n="55" d="100"/>
        </p:scale>
        <p:origin x="1397" y="53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4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26/09/2025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6275-916D-DD35-CD22-A2F9B6B2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CE4500-7560-734C-E444-F79951340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220252-3CA6-DFCF-E4A2-6A6E29E45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3DC83-A521-6302-053B-26554D03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8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184D-6BED-B160-BDCA-5047B199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CC5A62-AFFF-ECF2-FBDD-45F6A8927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751456-88A8-1175-D469-B4A0C5207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ED9E4-EF62-9643-D961-274A0CE5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7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5898-E3A0-9F96-ADB8-1CBCA236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C3DEAF-E85F-7ABB-22AD-F149C37E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0C3D88-E7A4-8C18-D3FE-8E3962E8E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3451D3-4C72-D062-2D27-FD5B64456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752A-396C-9F91-0C33-E5AB08A1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BCB0BE-3B96-57CD-47BD-EB3F13258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B9E79B-896A-F4EC-2C21-508B43993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D1A34F-F062-1686-7CF3-4B0A4EE96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37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EDCA-A8AB-77EF-5B57-951B452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71A95C-F995-F10D-1A9D-FB7346E40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2ABF02-1BBC-EBFD-6EA4-531045AF2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3E273B-BC45-1D19-D108-CE114310B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6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FF21-B47F-A94A-B9B6-DA0103C1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0998ED-3193-F19B-139E-0821AA4A0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2BAE72-06DF-9F73-8439-E025D1F4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B66EC7-2EDE-3A13-A020-EA2EF5667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58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CC3-15C7-20E2-A0F2-EADACC5D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EDAAB9-F026-853D-481C-80E9A00B4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BB0211-8EC6-565B-95B9-C35F698CB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E7455A-08BE-E4CF-562D-06F5A46E9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9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39E87-8A7D-DDB5-8C01-0DE6FEE4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73202D-840A-10B0-647A-BDCC40094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F9A689-BBB4-72C6-D582-78B2DC7A2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E2BDC-AC2E-9F86-9BE9-7D0C3B585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596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D93C-3573-1AEB-5F26-86CBCBB7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858BDF-5FB6-5A32-39F9-63BA11D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DF38D-802D-AF8D-DA92-49EF7ADBF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1A861-D683-0529-6284-ABDBC206C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3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D70-9B5A-1174-EA39-FF6DB66F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972709-0C9A-2CD1-3E97-31118B607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BC3C5D-12A8-B9AB-A61C-AC6FD6D4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2BE60-EB94-2CB6-9F4F-69A402A8F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7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E141-9B33-0B0E-3563-1BD44BAB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956D45-5D2D-96D5-A00B-9126F46AE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22A409-C6E9-9481-D2A3-8FA1F8A6B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A340B-E07A-12C4-CC40-1207918C9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775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E1AAE-6D10-B837-B67C-5A0E0AE9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5DE2BC4-70C3-42D3-AEDA-35EA5A1F1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65E54AD-F855-5997-8109-9DCF9D4CF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001B32-7D8B-AF4C-76F6-06CA199A4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831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0FA84-F9CE-0BBB-9113-9F2D35D7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E28BA-8DEA-D9E7-6495-C40B2BB86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CC3699-092E-D34D-0616-05FA9445B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588637-765E-65AC-1946-49C3C0CCE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861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7F6A-691B-764E-89FE-E86DB691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0B235E-33D9-48BA-027D-56B348252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5F7C50-467B-5FCE-9573-876C306A7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B76F37-7EB0-986C-BBD2-83A09C79F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3F44-89C0-B5F7-C2EF-3282C0B9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F499CC-C97F-080B-20C1-AA1B92813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13F9D9-D87C-0180-5CF3-0C6D3F3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92BF36-ED29-B60A-7F0A-030DB8502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9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4803-8C08-DA42-6AB0-F7B29D79E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90AA7B-3681-51D9-E4A0-9EA2BE075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31EF7-B258-1881-E985-3AD1EA2CF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54351-358A-FAE0-3424-8B0C00537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49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450D-ED69-56A2-A2EC-6727BCE0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E988B5-DEDD-EA8F-BB87-08586D7A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E36BE9-2C70-B8A5-DB07-5BC47F68C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07B-BE24-7233-C55C-DC3D5B525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61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5594-905B-D3F3-DED0-52E3854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F4A8CC-BFB4-5CB5-0C05-6310BF1B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2AF215-B889-61A1-5CE5-2DA3D640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84C43-7E33-7583-1EFC-3DDEF3E2D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772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EEB8-4185-F26D-DEDF-B26161AC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584B2E-1F22-9478-08AE-50BD4AAC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098455-D606-3629-9E39-23E55B88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EDED3-9804-87D5-7FBC-3E1F94279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1C09-604A-C893-93FB-B00334B2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9F437-2174-CF67-0C9D-2ED12E1B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F294E-E4D9-7DA7-77A5-57D3AECFD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A1E48-FE37-7994-37E7-ACE8CAE3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75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F4FB-FFC0-A356-13B7-A824A9B4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84D5F-CCA4-2FF3-3D10-95D42101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938123-695C-A04C-2DA0-C9CCB2CAD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5E3EF-8982-C02F-985D-C9948C25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7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9A12A-70C1-C771-8A00-D2470CBD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0FDEAC-CA15-7EC2-3F37-7BBBF8ED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ABA7A0-8BE9-E749-E350-8A1F9DEB7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89BF67-9BD8-9B12-F258-D77435887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56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E76C-D83C-9230-D9B8-F1FDA216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68C743-0F41-3410-A21F-1B3F14EAE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6712F1B-F2BD-0723-7ECE-63723B8E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ECA68-E64A-09A6-6214-F250CE4E3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1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8451-514A-6D1D-8B0F-634C2D77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6163BE-6570-CAF3-233D-DBE0AF5A2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C9E892-7733-568A-60A8-C11346E4F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646B4-C1A4-2C8D-87DB-109040CB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3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1AF0-FF92-8450-4A6D-E2A22FD8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BB137E-DE62-85E7-E376-FDCD2E90B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655669-C2DC-D86D-2BEA-8CE1F91A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A024F-2729-6FAB-D412-5919A13B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02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4AFE-F6D0-4C2F-2AAF-BC29496C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0F6620-7B7A-17DD-62BC-610CEEAC8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32CE89-904B-DAF4-3CFA-A49445A7C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DBED08-A16C-1546-C155-9BFF54DC6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95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CFEF-535B-BAC5-67DD-56BBFDFF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F86A24-7AE2-15CB-AAA5-36D3D1AEC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3E1518-25FE-04F1-77B1-339D8163C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BFB7A5-C576-08A2-D0DD-20A6F2C05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62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62FF-C703-445B-FE5A-1019244C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9570FA-05B6-6046-5719-73E41FC9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BCE370-2790-D1B4-7EBD-88CF524B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C8665-AAFE-13DB-76F3-EC458CE5B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51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00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9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9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1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1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7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2.png"/><Relationship Id="rId5" Type="http://schemas.openxmlformats.org/officeDocument/2006/relationships/image" Target="../media/image46.png"/><Relationship Id="rId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22.png"/><Relationship Id="rId5" Type="http://schemas.openxmlformats.org/officeDocument/2006/relationships/image" Target="../media/image44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2.png"/><Relationship Id="rId5" Type="http://schemas.openxmlformats.org/officeDocument/2006/relationships/image" Target="../media/image47.png"/><Relationship Id="rId4" Type="http://schemas.openxmlformats.org/officeDocument/2006/relationships/image" Target="../media/image3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22.png"/><Relationship Id="rId5" Type="http://schemas.openxmlformats.org/officeDocument/2006/relationships/image" Target="../media/image48.png"/><Relationship Id="rId4" Type="http://schemas.openxmlformats.org/officeDocument/2006/relationships/image" Target="../media/image3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22.pn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22.png"/><Relationship Id="rId5" Type="http://schemas.openxmlformats.org/officeDocument/2006/relationships/image" Target="../media/image45.png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6.png"/><Relationship Id="rId3" Type="http://schemas.openxmlformats.org/officeDocument/2006/relationships/tags" Target="../tags/tag11.xml"/><Relationship Id="rId21" Type="http://schemas.openxmlformats.org/officeDocument/2006/relationships/image" Target="../media/image19.png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tags" Target="../tags/tag10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.svg"/><Relationship Id="rId5" Type="http://schemas.openxmlformats.org/officeDocument/2006/relationships/tags" Target="../tags/tag13.xml"/><Relationship Id="rId15" Type="http://schemas.openxmlformats.org/officeDocument/2006/relationships/image" Target="../media/image5.sv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tags" Target="../tags/tag12.xml"/><Relationship Id="rId9" Type="http://schemas.openxmlformats.org/officeDocument/2006/relationships/image" Target="../media/image9.svg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8.png"/><Relationship Id="rId4" Type="http://schemas.openxmlformats.org/officeDocument/2006/relationships/image" Target="../media/image3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image" Target="../media/image23.png"/><Relationship Id="rId11" Type="http://schemas.openxmlformats.org/officeDocument/2006/relationships/image" Target="../media/image56.png"/><Relationship Id="rId5" Type="http://schemas.openxmlformats.org/officeDocument/2006/relationships/image" Target="../media/image32.svg"/><Relationship Id="rId10" Type="http://schemas.openxmlformats.org/officeDocument/2006/relationships/image" Target="../media/image49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Relationship Id="rId1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2.svg"/><Relationship Id="rId9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5.png"/><Relationship Id="rId5" Type="http://schemas.openxmlformats.org/officeDocument/2006/relationships/image" Target="../media/image58.png"/><Relationship Id="rId10" Type="http://schemas.openxmlformats.org/officeDocument/2006/relationships/image" Target="../media/image44.png"/><Relationship Id="rId4" Type="http://schemas.openxmlformats.org/officeDocument/2006/relationships/image" Target="../media/image32.svg"/><Relationship Id="rId9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1.png"/><Relationship Id="rId7" Type="http://schemas.openxmlformats.org/officeDocument/2006/relationships/image" Target="../media/image55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2.sv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0.png"/><Relationship Id="rId18" Type="http://schemas.openxmlformats.org/officeDocument/2006/relationships/image" Target="../media/image5.svg"/><Relationship Id="rId26" Type="http://schemas.openxmlformats.org/officeDocument/2006/relationships/image" Target="../media/image27.jpeg"/><Relationship Id="rId3" Type="http://schemas.openxmlformats.org/officeDocument/2006/relationships/tags" Target="../tags/tag16.xml"/><Relationship Id="rId21" Type="http://schemas.openxmlformats.org/officeDocument/2006/relationships/image" Target="../media/image22.png"/><Relationship Id="rId7" Type="http://schemas.openxmlformats.org/officeDocument/2006/relationships/tags" Target="../tags/tag20.xml"/><Relationship Id="rId12" Type="http://schemas.openxmlformats.org/officeDocument/2006/relationships/image" Target="../media/image9.svg"/><Relationship Id="rId17" Type="http://schemas.openxmlformats.org/officeDocument/2006/relationships/image" Target="../media/image4.png"/><Relationship Id="rId25" Type="http://schemas.openxmlformats.org/officeDocument/2006/relationships/image" Target="../media/image26.png"/><Relationship Id="rId2" Type="http://schemas.openxmlformats.org/officeDocument/2006/relationships/tags" Target="../tags/tag15.xml"/><Relationship Id="rId16" Type="http://schemas.openxmlformats.org/officeDocument/2006/relationships/image" Target="../media/image13.svg"/><Relationship Id="rId20" Type="http://schemas.openxmlformats.org/officeDocument/2006/relationships/image" Target="../media/image21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tags" Target="../tags/tag18.xml"/><Relationship Id="rId15" Type="http://schemas.openxmlformats.org/officeDocument/2006/relationships/image" Target="../media/image12.png"/><Relationship Id="rId23" Type="http://schemas.openxmlformats.org/officeDocument/2006/relationships/image" Target="../media/image24.jpe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0.jpe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1.sv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image" Target="../media/image60.jpeg"/><Relationship Id="rId4" Type="http://schemas.openxmlformats.org/officeDocument/2006/relationships/image" Target="../media/image3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image" Target="../media/image63.png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2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sv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image" Target="../media/image27.jpeg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image" Target="../media/image27.jpeg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image" Target="../media/image27.jpeg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5" Type="http://schemas.openxmlformats.org/officeDocument/2006/relationships/image" Target="../media/image68.png"/><Relationship Id="rId4" Type="http://schemas.openxmlformats.org/officeDocument/2006/relationships/image" Target="../media/image32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73.svg"/><Relationship Id="rId4" Type="http://schemas.openxmlformats.org/officeDocument/2006/relationships/image" Target="../media/image13.sv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6851" y="2273946"/>
            <a:ext cx="103823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PROGRAMME DE REMEDIATION INTENSIVE</a:t>
            </a:r>
          </a:p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693176" y="9625939"/>
            <a:ext cx="936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4" y="358840"/>
            <a:ext cx="9999581" cy="1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FC2E2AF-8B90-93B1-A60E-BE80AB3ECC17}"/>
              </a:ext>
            </a:extLst>
          </p:cNvPr>
          <p:cNvSpPr/>
          <p:nvPr/>
        </p:nvSpPr>
        <p:spPr>
          <a:xfrm>
            <a:off x="1181660" y="4813292"/>
            <a:ext cx="2967135" cy="2770925"/>
          </a:xfrm>
          <a:prstGeom prst="ellipse">
            <a:avLst/>
          </a:prstGeom>
          <a:gradFill flip="none" rotWithShape="1">
            <a:gsLst>
              <a:gs pos="0">
                <a:srgbClr val="32787A">
                  <a:shade val="30000"/>
                  <a:satMod val="115000"/>
                </a:srgbClr>
              </a:gs>
              <a:gs pos="50000">
                <a:srgbClr val="32787A">
                  <a:shade val="67500"/>
                  <a:satMod val="115000"/>
                </a:srgbClr>
              </a:gs>
              <a:gs pos="100000">
                <a:srgbClr val="32787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fr-MA" sz="135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fr-MA" sz="16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C3E1B50-9FA7-C3CB-7B52-E438B019885C}"/>
              </a:ext>
            </a:extLst>
          </p:cNvPr>
          <p:cNvSpPr/>
          <p:nvPr/>
        </p:nvSpPr>
        <p:spPr>
          <a:xfrm rot="261352" flipH="1" flipV="1">
            <a:off x="4838882" y="376891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C333F3-E5ED-4E6A-D233-1E43257F07FA}"/>
              </a:ext>
            </a:extLst>
          </p:cNvPr>
          <p:cNvSpPr txBox="1"/>
          <p:nvPr/>
        </p:nvSpPr>
        <p:spPr>
          <a:xfrm>
            <a:off x="5249360" y="4161977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Parcours </a:t>
            </a:r>
            <a:r>
              <a:rPr lang="fr-FR" sz="4200" b="1">
                <a:solidFill>
                  <a:schemeClr val="bg1"/>
                </a:solidFill>
              </a:rPr>
              <a:t>: </a:t>
            </a:r>
            <a:r>
              <a:rPr lang="fr-FR" sz="5400" b="1">
                <a:solidFill>
                  <a:schemeClr val="bg1"/>
                </a:solidFill>
              </a:rPr>
              <a:t>1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5381C3D-A0B9-BBF8-7112-ACEF7FF01EDF}"/>
              </a:ext>
            </a:extLst>
          </p:cNvPr>
          <p:cNvSpPr/>
          <p:nvPr/>
        </p:nvSpPr>
        <p:spPr>
          <a:xfrm rot="261352" flipH="1" flipV="1">
            <a:off x="4838884" y="5261581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E70A603-A2F8-7C53-1CC7-37EFF0A9AF21}"/>
              </a:ext>
            </a:extLst>
          </p:cNvPr>
          <p:cNvSpPr/>
          <p:nvPr/>
        </p:nvSpPr>
        <p:spPr>
          <a:xfrm rot="11191981" flipH="1" flipV="1">
            <a:off x="4899602" y="6852869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18D15CB-AABE-8553-7E04-AE6062B99BC4}"/>
              </a:ext>
            </a:extLst>
          </p:cNvPr>
          <p:cNvSpPr txBox="1"/>
          <p:nvPr/>
        </p:nvSpPr>
        <p:spPr>
          <a:xfrm>
            <a:off x="5333279" y="5643600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Palier : </a:t>
            </a:r>
            <a:r>
              <a:rPr lang="fr-FR" sz="5400" b="1" dirty="0">
                <a:solidFill>
                  <a:schemeClr val="bg1"/>
                </a:solidFill>
              </a:rPr>
              <a:t>3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C625E1-432F-BD2B-F568-103CD439CDAB}"/>
              </a:ext>
            </a:extLst>
          </p:cNvPr>
          <p:cNvSpPr txBox="1"/>
          <p:nvPr/>
        </p:nvSpPr>
        <p:spPr>
          <a:xfrm>
            <a:off x="5249358" y="7174818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Séance : </a:t>
            </a:r>
            <a:r>
              <a:rPr lang="fr-FR" sz="5400" b="1" dirty="0">
                <a:solidFill>
                  <a:schemeClr val="bg1"/>
                </a:solidFill>
              </a:rPr>
              <a:t>3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157C4-EFB8-6583-A33C-0F4A7A1CAFA1}"/>
              </a:ext>
            </a:extLst>
          </p:cNvPr>
          <p:cNvSpPr txBox="1"/>
          <p:nvPr/>
        </p:nvSpPr>
        <p:spPr>
          <a:xfrm>
            <a:off x="1326593" y="5031113"/>
            <a:ext cx="2677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100" dirty="0">
                <a:solidFill>
                  <a:srgbClr val="E1A346"/>
                </a:solidFill>
              </a:rPr>
              <a:t>5</a:t>
            </a:r>
            <a:r>
              <a:rPr lang="fr-FR" sz="8100" baseline="30000" dirty="0">
                <a:solidFill>
                  <a:srgbClr val="E1A346"/>
                </a:solidFill>
              </a:rPr>
              <a:t>e </a:t>
            </a:r>
            <a:r>
              <a:rPr lang="fr-FR" sz="8100" dirty="0">
                <a:solidFill>
                  <a:srgbClr val="E1A346"/>
                </a:solidFill>
              </a:rPr>
              <a:t>/6</a:t>
            </a:r>
            <a:r>
              <a:rPr lang="fr-FR" sz="8100" baseline="30000" dirty="0">
                <a:solidFill>
                  <a:srgbClr val="E1A346"/>
                </a:solidFill>
              </a:rPr>
              <a:t>e</a:t>
            </a:r>
            <a:r>
              <a:rPr lang="fr-FR" sz="8100" dirty="0">
                <a:solidFill>
                  <a:srgbClr val="E1A346"/>
                </a:solidFill>
              </a:rPr>
              <a:t> 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C88ACB-15BF-2D39-A4DF-0D965D1A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43" y="7009425"/>
            <a:ext cx="2967135" cy="22468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71059" y="605597"/>
            <a:ext cx="12978987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Brocoli – prune - qui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dicter quelques mots.</a:t>
            </a:r>
          </a:p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Ecoutez et observez bien , soyez attentifs.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2930708" y="2037069"/>
            <a:ext cx="9708326" cy="5894029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5" y="4623919"/>
            <a:ext cx="4654805" cy="5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b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/r/o/ « bro » k/o « Ko » /l/i  « li »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ensemble:  brocoli.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brocoli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«brocoli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brocoli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B87-7240-CFE8-24CC-8FBF96F6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0ADF53-09AA-80B0-10BE-83DFAC02551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3C0679-E40C-543B-051C-B9677563A307}"/>
              </a:ext>
            </a:extLst>
          </p:cNvPr>
          <p:cNvSpPr/>
          <p:nvPr/>
        </p:nvSpPr>
        <p:spPr>
          <a:xfrm>
            <a:off x="414766" y="485998"/>
            <a:ext cx="12886469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E37796-EAF5-EC2E-E50D-C551D1C7485D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EA34F21-CD2E-2FE3-A2EB-815F759FD4E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DDD279E-6CFE-5306-AA02-1FDB77E40B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9BC4D0-167B-61E8-EB2A-0D7D82A2E44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195B276-3E52-B79A-78B5-C569C45A071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9EB2D3B-3F6B-A678-6B5C-D6FF6A9BBFE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EC9F244-16D7-BB0C-D9D8-838D65115E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BB8326-EE61-64A2-D9B3-A4ADD612B8D2}"/>
              </a:ext>
            </a:extLst>
          </p:cNvPr>
          <p:cNvSpPr/>
          <p:nvPr/>
        </p:nvSpPr>
        <p:spPr>
          <a:xfrm>
            <a:off x="434610" y="485996"/>
            <a:ext cx="12866624" cy="131016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6F650D-4DEF-F47C-3EB7-B2A97D3DEFB3}"/>
              </a:ext>
            </a:extLst>
          </p:cNvPr>
          <p:cNvSpPr txBox="1"/>
          <p:nvPr/>
        </p:nvSpPr>
        <p:spPr>
          <a:xfrm>
            <a:off x="996111" y="514571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p/r/u/n , 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«prune».</a:t>
            </a:r>
            <a:r>
              <a:rPr kumimoji="0" lang="fr-MA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2602254-B850-A716-21A5-C6B6F026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5" y="514571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5C539E-7AAD-A3B7-2A5C-BB604D18155F}"/>
              </a:ext>
            </a:extLst>
          </p:cNvPr>
          <p:cNvSpPr txBox="1"/>
          <p:nvPr/>
        </p:nvSpPr>
        <p:spPr>
          <a:xfrm>
            <a:off x="1462547" y="4154206"/>
            <a:ext cx="1055034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prun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EB1-0EF0-9781-B5A1-D1A11BD0E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FCECD3-9398-AF1F-C4A9-708908C2E4A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414DE6-5480-91B2-167C-CB98DFBB1C3F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FE602C3-CE8A-F2F4-BE45-2646467B8C1E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4BDF9EC-3BDF-A472-9942-8F15096A090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DAB576F-CBC3-AEC6-4759-2CA44E51BAF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D9E733F-D32C-5DA9-6807-11E7E88B3AD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06DDB35-9510-2046-488C-FD496E82C8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D2C17DA-A478-5006-8959-2698BCAE117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5C46DD-F7D0-CC28-8EA5-A688BAC75A0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F94E11-C477-CB6D-15E2-787301BCE23F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A05351-68C7-5E1E-5BEE-B7289273DA2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E1D0B1-04D2-D527-8615-F7BAA7FD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9BCC657-5C44-EE8C-F4B6-C0AFBED5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EF9F-89C3-F13D-F815-27DD75C5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B5FEAD-C06B-EFDA-7E7C-05F5F514B4C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C8EE06-CD9B-8C06-5467-6CE94D8CF7FD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24B68E4-1E81-4AE9-4248-0AA5171A125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1EA169F-BCF7-BC3A-92C7-F577CFC279F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EC17607-DD54-94FF-61DD-CE7ACFE216E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3A9950-3ABA-DC68-97C3-9C24253AD35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755240D-58B9-4531-B6C3-42C60F4A6B6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3A97C3E-D845-3E48-306B-58B68A4F71E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2B07425-2CB2-4EE6-86B0-468C31E9C5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08066D7-7B4D-EEDC-C221-27805CA8ED8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62A64-6F4A-1B9F-DBCB-F34B88909877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«prune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18FA1A-8E61-D6D0-0CDD-517CC757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BA189A1-A86E-CF42-2458-3DB20976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CE0C093-5BA2-9FA2-1887-4E5D841DF18F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prune</a:t>
            </a:r>
          </a:p>
        </p:txBody>
      </p:sp>
    </p:spTree>
    <p:extLst>
      <p:ext uri="{BB962C8B-B14F-4D97-AF65-F5344CB8AC3E}">
        <p14:creationId xmlns:p14="http://schemas.microsoft.com/office/powerpoint/2010/main" val="379720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E1008-A265-FE7B-E897-37CBD0BF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42DD14-6962-35A5-4BC0-E8C20C34898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C3AB521-0872-549E-CF47-80CD5BDAEA9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BA09AF9-E38E-38BB-BCDD-E2BD2C53767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8FFAB74-8BDE-C67C-03C8-7B12D2E9B1E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F118B58-5934-AFFD-6842-E25289BE8E7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44C5441-9D34-B876-0E03-5847DAC0594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2542D26-2B95-CAFB-3D44-83045EA6C89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E8E743-FA0B-4D06-FD49-050E171BFF2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1EA35B7-2FDA-BD50-430C-B883279B582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44C0E62-486F-0A6F-6BDE-366BEC86879E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CADFD9-589C-5C82-65AC-D8FFACF5BF64}"/>
              </a:ext>
            </a:extLst>
          </p:cNvPr>
          <p:cNvSpPr txBox="1"/>
          <p:nvPr/>
        </p:nvSpPr>
        <p:spPr>
          <a:xfrm>
            <a:off x="1537374" y="939030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« 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k »/ qui s’écrit avec q et u, « e »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:que.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9316F2DE-C55D-EFCF-5367-B84D842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DD52074-0478-92C8-15B3-EB86EC18B4E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que</a:t>
            </a:r>
          </a:p>
        </p:txBody>
      </p:sp>
    </p:spTree>
    <p:extLst>
      <p:ext uri="{BB962C8B-B14F-4D97-AF65-F5344CB8AC3E}">
        <p14:creationId xmlns:p14="http://schemas.microsoft.com/office/powerpoint/2010/main" val="43218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15B9-2898-1255-A5D5-69F2FCB3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4C6F1A-DD6C-84D0-DE79-50F6D756C8B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FDEC110-C7A9-F1DB-E5EF-68D9423A9B05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C7F61A2-1FCA-E78C-2456-D701E55E353A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DC77BE7-D1EB-EE4F-AD14-182D363C469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CCB9091-E616-A9A7-5BC8-07C34F2E97D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CD95F0C-FB19-5311-6BD7-6D06BDF527F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A348D48-3DEB-5F81-5B85-24013C7B41B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F4E3F2F-5268-6346-D978-3C46FDCB424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099E97-D0B6-0732-500E-F29C93A1C9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491DCA5-B003-7FA3-BE93-BBDC1F983259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FBC0A-D65D-EDDE-3191-AEE81B6BEA36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EF05E-415D-D699-9C8A-5E771E56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089483AF-26DC-A943-E9C4-DD466ABC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1505" y="796413"/>
            <a:ext cx="12606278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ts val="24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4400" y="341580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37866" y="1569662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Recommandations générales pour les enseignant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(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)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5561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38" marR="0" lvl="0" indent="-795338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1276" y="8354656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20" marR="0" lvl="0" indent="-9501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10210800" y="334748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l’enseignant(e)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31763A8-C8B5-093E-E458-C657B119718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3702" y="2600300"/>
            <a:ext cx="11874157" cy="779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1. 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préparer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lire attentivement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l’ensemble des diapositives en amont afin de s’en imprégner et élaborer la carte mentale de la leçon et anticiper les enchaînements.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   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2. Couvrir le contenu de la leçon avec une vérification permanente de la compréhension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ne pas sauter de diapositives et vérifier la compréhension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maintenant un rythme soutenu sans temps mort;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relia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3.Rester fidèle au scénario pédagogique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suivre les consignes du ruban didactique activement, sans se limiter à une lecture passive.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4.Expliquer les consignes: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5.Donner un feed back riche et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systématique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solliciter la participation du maximum d’ élèves en les questionnant et en corrigeant les erreurs.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 6.Adopter une posture dynamique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circuler dans la classe, capter l’attention par des explications, et  au besoin , illustrer par des exemples;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9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9141-DF33-171E-E730-D251871F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0321F75-2392-6FA4-9D7C-995A85903D3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FF7F87-28F0-FE5D-FD73-CD09DB95C52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9436DAD-5CEA-F2BA-3E25-07110DE6300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B92DC65-4CBE-0173-315E-6124C428CDD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1DFAAFB-1D8E-E33A-7CA9-2223E525CEE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841CC68-9524-C26F-0912-5560AD43BE9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9759E4B4-44E3-5B23-783D-8ECEDF64BE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5B4BD0-CB4E-69A0-92EE-0AD20C12142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3BB70E4-9967-436F-5A28-F834A3D79F2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C3C5523-FDB2-BD4A-19DF-635922D1F672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DBE15F-D81F-90FA-96DB-9669EA89ED0B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«que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7253C5-087F-D694-B4C6-0173F30E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AC9C88B-001C-A104-7476-50236CEF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20FD631-A8A4-59E0-C9F7-10EA8DA3EE08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que</a:t>
            </a:r>
          </a:p>
        </p:txBody>
      </p:sp>
    </p:spTree>
    <p:extLst>
      <p:ext uri="{BB962C8B-B14F-4D97-AF65-F5344CB8AC3E}">
        <p14:creationId xmlns:p14="http://schemas.microsoft.com/office/powerpoint/2010/main" val="303442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6560-5915-13C6-BCA8-7C5DCE18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3C4832-8093-7A0B-D8DC-1D65947DDD5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FFDF9C-CD8E-3A61-2130-98B15B7396D3}"/>
              </a:ext>
            </a:extLst>
          </p:cNvPr>
          <p:cNvGrpSpPr/>
          <p:nvPr/>
        </p:nvGrpSpPr>
        <p:grpSpPr>
          <a:xfrm>
            <a:off x="0" y="971550"/>
            <a:ext cx="13716000" cy="8029575"/>
            <a:chOff x="0" y="-419100"/>
            <a:chExt cx="18288000" cy="10706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F9B3AD4-B06E-70CB-00F8-8D2418ED8EA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E25C09F-047E-2A60-F585-5A52FD258F73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00DAA1-6C32-09E7-2E92-91914E72D8EF}"/>
                </a:ext>
              </a:extLst>
            </p:cNvPr>
            <p:cNvSpPr/>
            <p:nvPr/>
          </p:nvSpPr>
          <p:spPr>
            <a:xfrm>
              <a:off x="2946400" y="-419100"/>
              <a:ext cx="12395200" cy="102870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Vocabulaire</a:t>
              </a:r>
              <a:r>
                <a:rPr lang="de-DE" sz="9600" b="1" dirty="0">
                  <a:solidFill>
                    <a:srgbClr val="008EC0"/>
                  </a:solidFill>
                  <a:latin typeface="Dosis" pitchFamily="2" charset="0"/>
                </a:rPr>
                <a:t> </a:t>
              </a:r>
              <a:r>
                <a:rPr lang="fr-FR" sz="5400" b="1" dirty="0">
                  <a:solidFill>
                    <a:srgbClr val="008EC0"/>
                  </a:solidFill>
                  <a:latin typeface="Dosis" pitchFamily="2" charset="0"/>
                </a:rPr>
                <a:t>placard – glace – flan – éplucher -froid – fruits – casserole - réfrigérateur </a:t>
              </a:r>
              <a:endParaRPr lang="fr-FR" sz="10350" b="1" dirty="0">
                <a:solidFill>
                  <a:schemeClr val="tx2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44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ECD3-C996-0B38-F265-A4347CD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1D81F-AFA5-3AA4-4447-9C40AB9BD438}"/>
              </a:ext>
            </a:extLst>
          </p:cNvPr>
          <p:cNvSpPr/>
          <p:nvPr/>
        </p:nvSpPr>
        <p:spPr>
          <a:xfrm>
            <a:off x="-1" y="0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E4CEBA-C548-58F8-2871-FB2273FA85BE}"/>
              </a:ext>
            </a:extLst>
          </p:cNvPr>
          <p:cNvGrpSpPr/>
          <p:nvPr/>
        </p:nvGrpSpPr>
        <p:grpSpPr>
          <a:xfrm>
            <a:off x="467685" y="571500"/>
            <a:ext cx="12748764" cy="9372600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F02317F-305C-37D1-7FFC-0FDA2ADE755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A243F82-95A7-9A6C-03F4-3C1C86D98F4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625B0B2-C37E-87F5-E8D7-FE1142B2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A934-2A95-2593-7304-F98AC2D475F6}"/>
              </a:ext>
            </a:extLst>
          </p:cNvPr>
          <p:cNvSpPr txBox="1"/>
          <p:nvPr/>
        </p:nvSpPr>
        <p:spPr>
          <a:xfrm>
            <a:off x="1462547" y="833351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apprendre de nouveaux mots en français.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D566395-7F70-482C-E737-815EA37465D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B8440F-1468-9CE8-24CC-194B75D0EB2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C164EE3-9F6E-638B-5DC3-48BF7DEA70D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FC50234-350B-A4BA-1B08-B4B7FBFCDB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EBF45F-F7CC-AD61-D301-05854FCF64B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C05EE30-68A9-CB7D-F0C5-6DC94C0242C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109D8C75-4176-C1F0-3867-6A7B2E68E91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FC64C1FC-CFA7-47EC-1C2E-58F7064ADC1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4" y="3532681"/>
            <a:ext cx="4654805" cy="5292378"/>
          </a:xfrm>
          <a:prstGeom prst="rect">
            <a:avLst/>
          </a:prstGeom>
        </p:spPr>
      </p:pic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BB9DE605-3CA2-32A4-FDD3-3571348A401B}"/>
              </a:ext>
            </a:extLst>
          </p:cNvPr>
          <p:cNvSpPr/>
          <p:nvPr/>
        </p:nvSpPr>
        <p:spPr>
          <a:xfrm>
            <a:off x="4610100" y="1889799"/>
            <a:ext cx="8305800" cy="5000006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3E1206A-19EC-FC37-DC9F-D6D6E33E82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78" y="2128531"/>
            <a:ext cx="1729432" cy="1854794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683941B-CDDD-636C-8C00-64ABEDEDBF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264" y="2174403"/>
            <a:ext cx="1988001" cy="168309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825B1DA-EE95-7337-8F11-36717704B4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90" y="4960163"/>
            <a:ext cx="2173870" cy="110726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8CAC25E-121F-46F7-62AA-CABD0A349A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478" y="4267929"/>
            <a:ext cx="1270199" cy="2112005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6F37700-CB12-E705-52CE-EB04BCC9E8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03" y="4786032"/>
            <a:ext cx="2057401" cy="13215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0E364C9-C1C4-78EA-224F-6C6B88875E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6241" y="2306763"/>
            <a:ext cx="1913878" cy="156388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4F18E0A-78B2-6B7F-DE0E-277931B399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8679" y="2130386"/>
            <a:ext cx="1560483" cy="175135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0AFE89B-17C9-45BB-1331-2322EAD466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52800" y="4442248"/>
            <a:ext cx="1648139" cy="18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EC0D-2F41-EBA2-B929-40D1DA7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C86FB4-CB6D-9F61-1767-93C0B87DD6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4F8369-8AA9-71C2-C400-4E20B277346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8B066AD-8208-E46E-AD0D-C49A321A04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8EFBECB-2436-650B-4B72-8643E8D451E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4F716FF-DA67-F16F-3A29-20779D371A8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3923E33-17F8-F2DB-98CD-DBD567D4654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9A676C-0B24-3D82-CF6C-B727FDC0324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7686C1D-F58B-C2C0-CFA8-338B2D0278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B2A5DFF-0629-2066-64C4-AB1563A4D10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3401DF7-E010-D001-6350-BBB85ADD58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02BA1C1-F793-E315-BE31-CDA6E1A966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269A017-19FC-9EA6-06F6-5B2F6FD2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34B0DC-E3F6-0EEF-3ACD-448D007BEBCA}"/>
              </a:ext>
            </a:extLst>
          </p:cNvPr>
          <p:cNvSpPr txBox="1"/>
          <p:nvPr/>
        </p:nvSpPr>
        <p:spPr>
          <a:xfrm>
            <a:off x="1462547" y="708466"/>
            <a:ext cx="14153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 placard. Le placard. Comment vous dites placard dans votre langue?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68927B8-06D1-11B2-3DCB-CDA37BD1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727" y="3077573"/>
            <a:ext cx="4174335" cy="34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7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A5D0-D55B-000A-F111-B31AED75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E4EB6E-123D-68F6-90E3-871B631AAF8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B9F3F3D-CD71-07E9-F5C9-90B765B272F1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B59FD52-CAB6-35A9-2609-CB8721845C1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F5FFD45-2A05-9D12-E6BF-2E4900EB32A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2944C7-ACFC-1070-F018-F015F08F1A0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00DBD44-A2C9-C041-45E3-F16E10AB2A4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B06217E-2343-296E-1C2D-8C830FF8971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B308D98-1C74-2AD4-4A2E-4E2B62CB50A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18CB348-6BBF-F1D4-1455-84DB706A368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A3E03EA-AAD7-5B19-A1E7-1AFF5126B9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424A3D6-83AE-4CA9-FE96-454BEBC36EA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7538F8F-7D58-E531-1111-8EE83127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2B95D9-AC89-C140-2368-A038E84E9DC9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un placard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Le placard . Répétons ensemble: le placard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B13214-C4E6-81FA-0EDC-5FDB5ABD3C31}"/>
              </a:ext>
            </a:extLst>
          </p:cNvPr>
          <p:cNvSpPr txBox="1"/>
          <p:nvPr/>
        </p:nvSpPr>
        <p:spPr>
          <a:xfrm>
            <a:off x="3797023" y="2330731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placard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A90236-9F68-E6B0-D4CE-AE43FDB26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181" y="3848100"/>
            <a:ext cx="4008263" cy="32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35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9487-58FD-3A73-DD1B-D14030AB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F2D86E-4050-44F8-DA8E-850DA6F0FE0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3FA3B96-3FC5-0C5C-A890-085E5F042954}"/>
              </a:ext>
            </a:extLst>
          </p:cNvPr>
          <p:cNvGrpSpPr/>
          <p:nvPr/>
        </p:nvGrpSpPr>
        <p:grpSpPr>
          <a:xfrm>
            <a:off x="278931" y="5334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337817-A64D-58C7-ADB3-4BB5BB930D2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7CCA16B-8C61-76CF-35D8-8909C9D7DE5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79AF215-AB78-00F1-85FB-C2FB46615D7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AA6067E-F5F6-D83C-D72D-1EEA39D3E87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0A1EBA0-C2BD-3EC5-37AE-ABC0938AF21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440B20-4809-C466-2CBD-C3A228F1698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44E474B-EC59-3C3E-0AD7-6B5E5131C49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3A8961D-C6E6-FD72-B825-584959154B8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EFCED81-F2D6-0433-29CD-17307C491A6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099C2E7-5A1A-5128-64D5-B890C6FC1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CEA86DC-E615-0926-FEE9-F3572DCEFCB2}"/>
              </a:ext>
            </a:extLst>
          </p:cNvPr>
          <p:cNvSpPr txBox="1"/>
          <p:nvPr/>
        </p:nvSpPr>
        <p:spPr>
          <a:xfrm>
            <a:off x="1462547" y="708466"/>
            <a:ext cx="14153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une glace. La glace. Comment vous dites glace dans votre langue?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A18C3D-AAD4-E4D0-D61E-6CB989242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59" y="2691792"/>
            <a:ext cx="5177241" cy="5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38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BD7E9-E181-63B4-A768-26A4ACCE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A21C65-52B2-A639-3953-B5D0399713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865B3A-10AB-77BA-74CA-0E86006BB2D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72D03BB-C72C-A952-0A56-C1CD13510C9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7CA3284-E741-FD6F-758E-F4E3A1F1D2C1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9523CD-D07C-48C9-77DC-FC65B84A51B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791FF49-CD16-B441-E957-6DAB1C48578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3699682-B012-554E-FC13-F42DF88B074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D34B1E-88CE-4876-F7E0-3888C19E65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9376B42-509A-ABAC-FBAA-51780CC95FD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69D6BB-FD77-A920-7726-D86AD849307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F74F98-1DFB-6F4D-FC25-17921ED03E0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88696D4-50B6-1154-1452-FEF8A72A2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8C116B-3418-6A59-95AA-D5C0088C73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glace. La glace.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Répétons ensemble la </a:t>
            </a:r>
            <a:r>
              <a:rPr lang="fr-FR" sz="2400" b="1" dirty="0" err="1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glac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48DCDD-5D9E-8BF7-EA16-90A1760802EB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glace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EC95620-96A6-E0EC-401B-BE39F987D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80" y="4152900"/>
            <a:ext cx="4720041" cy="506218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EF4C53F-5337-ED2A-BE52-585BEA2EB6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8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AF96-D147-D34A-9DC6-B1DCFED4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8D5431-C6E5-25CF-5526-F41E8017664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4E4226-9B8A-7B72-BDB5-38BA1FB7A888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7CDB582-D5A3-0EFA-EB62-F0B6C7C97E3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FF15A8F-61E6-5603-6B8A-B4A29430D65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FBE2FD3-AD1A-7E6B-78EC-E85078491F0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F845179-60B8-B78B-278C-D87B7178D21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ADBE696-C96E-37BB-F952-343E5379B1B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72B109B-102D-3F5F-2798-8751DD3DAE7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6819580-FB1D-6268-C712-A133425533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8E88A7-307E-ED6A-5137-25F3267B2CC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55F5C8E-0A43-2029-39F5-57BB0EAD22F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BF80077-560A-1040-D9B7-1EE9BB2C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000F65-F854-9341-39EA-D11C44DB01DE}"/>
              </a:ext>
            </a:extLst>
          </p:cNvPr>
          <p:cNvSpPr txBox="1"/>
          <p:nvPr/>
        </p:nvSpPr>
        <p:spPr>
          <a:xfrm>
            <a:off x="1462547" y="708466"/>
            <a:ext cx="11567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 flan . Le flan. Comment vous dites flan dans votre langue? 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5EFAA6-38E5-C111-9987-A545A6FBC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17" y="3079087"/>
            <a:ext cx="5543984" cy="469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9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D14B-343D-4861-FE42-00217EE8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22F451-5F15-65AB-5B40-6520E3C27B1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BDF3765-94F2-F9C3-72C8-C065996012D9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E84EA6C-B53D-6D00-A417-1846CB96AA5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49418A2-5BCF-C6A9-BE21-35F01726420C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F8C2BDD-2208-3F6E-3904-1E83255CC7C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565A73C-D89D-C575-7240-7742FEE86A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BDCF8F5-E135-BFEC-28A0-732438F462E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B5EE06-8EA0-EFDE-508E-D098EB260E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9C5EBA7-4AD8-53E7-3BE3-539BA7E33D5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6AB4F5C-2B31-1EDD-C516-8B163D20353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1A62F24-3CC3-98CC-633E-92DBED930E2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D4DD5CE-2EBA-2E2F-D2A4-32CFC82D7D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CEC0DD-96A6-C25E-ADD3-5412111D37AD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Un flan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Le flan. Répétons ensemble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flan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DBBD205-1905-5465-F234-0D4277A41E6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flan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70564D-5801-EDA1-1E58-4D8A17BD6E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38" y="4292903"/>
            <a:ext cx="4781984" cy="40485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3568946-DF66-4C46-1AC1-D7DF081105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9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FA30-D0D8-1AF5-508A-AF0CF55E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E56450-B0A1-BD8D-E6B1-BA237DB5CAF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128C0DB-9FEE-8FD2-3A4E-6537D7C3BB4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EDF35A9-B6CB-2CA4-43FC-85FEF472B4F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91E4BFA-658B-9B19-C9BE-6D8B62E33D2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5E8D12-21F6-FEC8-83DD-DC792016E97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E855D64-540F-9A4C-7DF4-93882D1BB2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86FBAEB-3D02-6619-8733-A26A7809430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142FD71-97DB-0053-36F5-CD1AABAE387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529E216-F4F4-71BD-050C-8BA4AAB3B6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59357A8-2DFE-E33E-8080-C25284965DC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A30DD4-E4BE-3CEA-E982-A19297CBA0A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3AB76D7-9134-637A-2ED5-BFE6520B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028910-30F0-6CE3-8103-2909850EFB32}"/>
              </a:ext>
            </a:extLst>
          </p:cNvPr>
          <p:cNvSpPr txBox="1"/>
          <p:nvPr/>
        </p:nvSpPr>
        <p:spPr>
          <a:xfrm>
            <a:off x="1462548" y="708466"/>
            <a:ext cx="12570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rgbClr val="A6A6A6"/>
                </a:solidFill>
              </a:rPr>
              <a:t>Il épluche une carotte. Eplucher. Comment vous dites éplucher dans votre langue?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FBD8D5-900F-77E9-0CC5-F8FD7DAA6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1" y="2620646"/>
            <a:ext cx="4495800" cy="504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A623-ABA5-5C0A-8BF3-C3CAF541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DF2565-9030-9EF1-69FF-04E1857CBAA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E8A4F4-A511-AB99-83FB-03B833891243}"/>
              </a:ext>
            </a:extLst>
          </p:cNvPr>
          <p:cNvSpPr txBox="1"/>
          <p:nvPr/>
        </p:nvSpPr>
        <p:spPr>
          <a:xfrm>
            <a:off x="9637643" y="420948"/>
            <a:ext cx="1886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Pour l’enseignant(e) 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E275840-6401-6A25-83D6-5BB2079ACCA2}"/>
              </a:ext>
            </a:extLst>
          </p:cNvPr>
          <p:cNvGrpSpPr/>
          <p:nvPr/>
        </p:nvGrpSpPr>
        <p:grpSpPr>
          <a:xfrm>
            <a:off x="586150" y="190500"/>
            <a:ext cx="12909816" cy="9982199"/>
            <a:chOff x="312517" y="227366"/>
            <a:chExt cx="8518967" cy="6196583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4D863D0-25A4-BA37-D584-BE2A9BD6798D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BE69CDE-5C19-BB91-A924-965F2E8B26F0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800" dirty="0">
                <a:latin typeface="Dosis" pitchFamily="2" charset="0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49FBDC22-A7A9-4DEB-A5CB-E5CAEF51F195}"/>
              </a:ext>
            </a:extLst>
          </p:cNvPr>
          <p:cNvSpPr txBox="1"/>
          <p:nvPr/>
        </p:nvSpPr>
        <p:spPr>
          <a:xfrm>
            <a:off x="884505" y="1545430"/>
            <a:ext cx="113945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/>
            <a:r>
              <a: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À  la fin de la séance d’aujourd’hui, au moins 80% des élèves doivent être capables de :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C86456F-2B95-8290-C267-779A7B839F2F}"/>
              </a:ext>
            </a:extLst>
          </p:cNvPr>
          <p:cNvGrpSpPr/>
          <p:nvPr/>
        </p:nvGrpSpPr>
        <p:grpSpPr>
          <a:xfrm>
            <a:off x="586150" y="4245118"/>
            <a:ext cx="12767898" cy="3646391"/>
            <a:chOff x="2853490" y="4071202"/>
            <a:chExt cx="12640422" cy="328562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1768510-1B5B-6B88-577F-631D97B3E276}"/>
                </a:ext>
              </a:extLst>
            </p:cNvPr>
            <p:cNvGrpSpPr/>
            <p:nvPr/>
          </p:nvGrpSpPr>
          <p:grpSpPr>
            <a:xfrm flipH="1">
              <a:off x="2853491" y="4071202"/>
              <a:ext cx="12640421" cy="1405138"/>
              <a:chOff x="1277380" y="1877897"/>
              <a:chExt cx="6755769" cy="750987"/>
            </a:xfrm>
          </p:grpSpPr>
          <p:sp>
            <p:nvSpPr>
              <p:cNvPr id="28" name="Rectangle : coins arrondis 18 - 2">
                <a:extLst>
                  <a:ext uri="{FF2B5EF4-FFF2-40B4-BE49-F238E27FC236}">
                    <a16:creationId xmlns:a16="http://schemas.microsoft.com/office/drawing/2014/main" id="{3EF0E1E2-C01B-E039-54DB-5F1F45474B74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D40F07B-6C8C-5581-9A0D-4749A54D6E28}"/>
                  </a:ext>
                </a:extLst>
              </p:cNvPr>
              <p:cNvSpPr txBox="1"/>
              <p:nvPr/>
            </p:nvSpPr>
            <p:spPr>
              <a:xfrm>
                <a:off x="1277380" y="1877897"/>
                <a:ext cx="6168632" cy="696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les mots du vocabulaire: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 </a:t>
                </a:r>
                <a:r>
                  <a:rPr lang="fr-FR" sz="3600" b="1" dirty="0">
                    <a:solidFill>
                      <a:srgbClr val="008EC0"/>
                    </a:solidFill>
                    <a:latin typeface="Dosis" pitchFamily="2" charset="0"/>
                  </a:rPr>
                  <a:t>placard – glace – flan – éplucher – froid – fruits – casserole - réfrigérateur </a:t>
                </a:r>
                <a:r>
                  <a:rPr lang="fr-FR" sz="44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.</a:t>
                </a:r>
                <a:endPara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0" name="Oval 86">
                <a:extLst>
                  <a:ext uri="{FF2B5EF4-FFF2-40B4-BE49-F238E27FC236}">
                    <a16:creationId xmlns:a16="http://schemas.microsoft.com/office/drawing/2014/main" id="{682BD923-01C7-9BB1-673D-4D7011C6955D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B3EA577C-3557-8FCB-2A20-EC36CC4B7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F9B7E33-F6D1-3DDA-24F5-F146FCAF16B0}"/>
                </a:ext>
              </a:extLst>
            </p:cNvPr>
            <p:cNvGrpSpPr/>
            <p:nvPr/>
          </p:nvGrpSpPr>
          <p:grpSpPr>
            <a:xfrm flipH="1">
              <a:off x="2853490" y="5887014"/>
              <a:ext cx="12609208" cy="1469810"/>
              <a:chOff x="1294062" y="1880836"/>
              <a:chExt cx="6739087" cy="785552"/>
            </a:xfrm>
          </p:grpSpPr>
          <p:sp>
            <p:nvSpPr>
              <p:cNvPr id="24" name="Rectangle : coins arrondis 18 - 2">
                <a:extLst>
                  <a:ext uri="{FF2B5EF4-FFF2-40B4-BE49-F238E27FC236}">
                    <a16:creationId xmlns:a16="http://schemas.microsoft.com/office/drawing/2014/main" id="{C32DD540-F768-253B-3FCB-8FDBA8E07CB9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AA30382-38B1-028C-12AB-0A2016500562}"/>
                  </a:ext>
                </a:extLst>
              </p:cNvPr>
              <p:cNvSpPr txBox="1"/>
              <p:nvPr/>
            </p:nvSpPr>
            <p:spPr>
              <a:xfrm>
                <a:off x="1294062" y="2088334"/>
                <a:ext cx="6168633" cy="57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44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</a:t>
                </a: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ire et écrire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des syllabes avancées 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et des mots avancés 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contenant pl – </a:t>
                </a:r>
                <a:r>
                  <a:rPr kumimoji="0" lang="fr-FR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gl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 - </a:t>
                </a:r>
                <a:r>
                  <a:rPr kumimoji="0" lang="fr-FR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fl</a:t>
                </a:r>
                <a:endParaRPr lang="fr-FR" sz="4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6" name="Oval 86">
                <a:extLst>
                  <a:ext uri="{FF2B5EF4-FFF2-40B4-BE49-F238E27FC236}">
                    <a16:creationId xmlns:a16="http://schemas.microsoft.com/office/drawing/2014/main" id="{A3F2B2E4-79BA-E754-F415-2B0997A410B3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27" name="Graphique 26">
                <a:extLst>
                  <a:ext uri="{FF2B5EF4-FFF2-40B4-BE49-F238E27FC236}">
                    <a16:creationId xmlns:a16="http://schemas.microsoft.com/office/drawing/2014/main" id="{33F164E4-70DF-D295-8F42-165D31B5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74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031D-DAA8-993D-19D9-24B75A4D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E66297-222A-4E0F-996A-CE24E195B34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E63C23-39D0-298C-C0F9-7919A7D4F8DE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21A795E-CC4C-3E93-EA57-9C4541D910B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A7471CA-0EA0-32AB-9A2E-A17B65679D09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B42D636-5A36-E2EA-C11E-B11676ACB92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E8797C4-B370-8FFD-3802-708B9A6BF8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92D5396-51DD-B5FB-8609-B02E4E43D26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E84C23B-356C-A3BA-DC84-25D7BFC10DD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4C3EC1-D6F3-7417-ACDD-BE662A69521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DDAF549-15ED-80FB-C8A4-CD7AC0C190C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0BDBB6-D8E5-5555-C0D4-23B9D59BF0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CA779AA-A123-30F9-30BE-4102D3A60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521A26-3652-A073-6209-F4F2320D3BC3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Eplucher . Répétons ensemble: éplucher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2AAC76-FF80-B267-DFAF-680D3B284AB7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Eplucher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F5ECFA-694B-DA3E-9843-52B523037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913" y="4610100"/>
            <a:ext cx="3352800" cy="37629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F0008B2-FDB5-83F2-589D-604A420AA4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6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B2C5-0DAA-68D4-7B00-C8BF2EC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3DC90E-069B-26C6-E7D8-53F391296C2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60C2EF2-1FCF-A83F-53E2-D824E74D295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4E660C-CABA-8AA0-5CF4-89471CCB05C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82F2787-FD65-3F1B-B365-1B01BB0D348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3D5FFD-3B41-27C4-1EA4-04276659DE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1CAADC-2AFC-EFE3-7510-4F951222D6E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D1ED3A-E334-935D-5BD0-42B6FD9D7C0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79E2122-BD1E-5E59-58F3-CD3C18531F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6FF9A14-EF4E-AAA6-B907-6F7890508E4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4062E84-2CAF-6BA7-F71B-BBBF1BCF1FF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09004B5-421C-B270-D958-CF9839AEA5D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B3D3DBB-4969-02AF-3CCE-9497D681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DD05C39-F7D6-28FE-3097-B8E6D3C64D3F}"/>
              </a:ext>
            </a:extLst>
          </p:cNvPr>
          <p:cNvSpPr txBox="1"/>
          <p:nvPr/>
        </p:nvSpPr>
        <p:spPr>
          <a:xfrm>
            <a:off x="1462547" y="708466"/>
            <a:ext cx="115676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rgbClr val="A6A6A6"/>
                </a:solidFill>
              </a:rPr>
              <a:t>C’est une casserole. La casserole. Comment vous dites casserole dans votre langue?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6E2002-5BE7-5636-22EC-94C9893C9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83" y="2938154"/>
            <a:ext cx="8659433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3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A96C-BC5C-6F8B-DA64-F677D4B6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40844-9E8E-3D09-2DD0-896EEA02B7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DF32C3E-6F65-F821-CE47-0DD0692E371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FCEB1D7-24F1-0C94-F581-89E257D9707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A7FF474-6B0A-E275-445E-DF0E9A6BE01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B38A4EC-326D-AE2D-93AB-0D53B3448D8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C16DF14-F506-ED28-66B8-B3E99F4A512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D51006B-309F-9FC0-AFF6-0D5B40D8C04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4040C14-9F24-9044-9411-034C03465E6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CC9FDA1-0135-9F18-C5EC-321D79999C5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39B0B55-6995-E116-92BA-EDCBB2561D9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D8F5FE1-C1CE-132F-EFEA-A96E7BE993C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335293B-4FF1-B239-2612-683803FDC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78E276B-80B0-72DE-7754-53A7A4CC06C1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casserole . La casserole. Répétons ensemble la casserole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D0E95E-2597-FDA6-F247-ECE82CCB814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casserole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B7E189B-74BC-6BAC-60BF-A744D12D4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11" y="4914900"/>
            <a:ext cx="8039604" cy="409498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65EDF27-B559-E60A-F5B4-A2C2DD7CB9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6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9775D-407C-4E08-F35B-4EBF14CD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09B7B3-8F97-E66D-D2BC-29FF0D4CE8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AE2B52C-25F5-850C-DCAD-7FF4BE01391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299BBA2-5491-55DF-11C7-22F441676E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DCB9B29-AC33-D841-9D31-876B6361D29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624345-90C3-030F-EAF3-0F1C81FBC07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219D775-A3AE-BD99-6E4B-C84786BD9A2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6306594-49B7-2A7F-A7A2-C5B3161ECC6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809BC26-F67D-0C60-DC78-4E2363B31F7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64B0278-303B-18F1-B2DD-A8E4D7A4CDA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B854B26-3683-690D-83FB-4D5CC0F52B7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C9FAC3D-72C6-867C-EA36-42BF82D88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68DDB6F-7E92-276D-D573-A909D9BA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323039F-3BA2-9CF3-152C-E9DE74C88B3A}"/>
              </a:ext>
            </a:extLst>
          </p:cNvPr>
          <p:cNvSpPr txBox="1"/>
          <p:nvPr/>
        </p:nvSpPr>
        <p:spPr>
          <a:xfrm>
            <a:off x="1462547" y="708466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Ce sont des fruits. Les fruits. Comment vous dites fruits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759833-D727-4AA4-8247-1C0D9E9B1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994" y="2585680"/>
            <a:ext cx="7964011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8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549A0-36F5-BF32-A60A-EF5022B52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84E5A2-D2FE-D278-078C-E4254628A73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EF53D58-C9D2-2B1B-B53A-D53FA0FAD483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79F5335-56F8-7A38-3319-C0C4BBEB350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035E58C-2390-FECA-AD66-05A402B8F258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EC8A42D-E50D-47D4-A542-F121A722075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916FA0-3234-64F6-EB74-CCE86073E86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BD89FA2-76BB-D106-6A01-99C695DCA3A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0073EBC-1157-1A70-814B-710693B907D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6F65DBF-78B7-7286-B78E-190C6EDC7A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9ABB6D-E954-8BBA-0656-E7DE15496F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43108D7-8D44-DB34-9DB3-6DA730EB4D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793F128-BCDF-816E-2748-7379287B7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CA5839-D9E4-5C16-1FBC-70CD0FC05842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Des fruits . Les fruits. 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Répétons ensemble les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fruits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7B3EDC-E2AF-8425-529D-A1EC05384EA5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Les fruits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2E501C-0DCE-5C6C-C1A7-2CBD49C85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12" y="4152900"/>
            <a:ext cx="7392176" cy="47483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CBD48E2-7625-092C-CE96-BA1B64C86E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24776" y="486000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94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47B3-2A3B-133C-F065-CD1E128DB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38BB0D-8E67-AA08-8CA1-4757C9A08E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C89E430-D026-6C45-A870-AC9ACB10ECE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B651A4A-F834-8783-6667-D614B00F482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57807AC-BC50-5FE4-27FE-2215FAB88F9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9650730-6810-B121-DCA0-BE3BCE6FE29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9B29FBC-4EC8-F71A-929D-ACB2A966B4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37BBB5B-E704-6006-3E37-780D5F60068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307C48E-0ED4-99E1-4A0F-6AB0721763E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1595FE-4517-A536-F346-9A6C28FAD1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6661D0-3FEF-58F4-EEF2-9C596F250C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774214E-318A-3075-13CF-FCD5FE1EE01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C80B41F-68C4-6A12-EF92-9A3BFF40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90E2B8B-8E28-9BC3-E8DE-7FA41BFF8B03}"/>
              </a:ext>
            </a:extLst>
          </p:cNvPr>
          <p:cNvSpPr txBox="1"/>
          <p:nvPr/>
        </p:nvSpPr>
        <p:spPr>
          <a:xfrm>
            <a:off x="1462547" y="708466"/>
            <a:ext cx="1149145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rgbClr val="A6A6A6"/>
                </a:solidFill>
              </a:rPr>
              <a:t>C’est un réfrigérateur. Le réfrigérateur. Comment dites vous réfrigérateur dans votre langue? </a:t>
            </a:r>
            <a:endParaRPr lang="fr-FR" sz="24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58CE20-8191-36E3-1B91-A9283D177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18" y="3242993"/>
            <a:ext cx="3162582" cy="52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95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3054-5B8A-82E0-DAD2-4376DFA61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2DBE1-5F1A-38C3-C4AE-F1676D36982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062408F-CAF1-DC74-2B5B-250ED2C97EF8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7BABE6E-6645-3B5C-51E7-957458F1453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6A864A2-332B-FD00-2C3A-9289ECDB85D3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35D04E4-E829-023D-3DB1-CD4A3F30D0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C987872-B676-A2D4-0D66-7BD9F8E0934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9D1623B-9BA7-2836-C897-A267DB2A02C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9A6C0E6-2CFE-5992-4C3B-05D1C79B54F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E1232C5-2554-299F-E002-A124C525BF1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4F73110-F683-0CE1-6563-E0BC56F3453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ED5443-7836-0743-6A57-B018D81E9EC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4A60276-A202-DB92-D4A4-898200454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4FA584-295B-D387-4A55-F1E36FA72A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Un réfrigérateur.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Le réfrigérateur. Répétons ensemble : le réfrigérateur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4339A0-E6E2-0A0B-5925-31AEE41FB3EA}"/>
              </a:ext>
            </a:extLst>
          </p:cNvPr>
          <p:cNvSpPr txBox="1"/>
          <p:nvPr/>
        </p:nvSpPr>
        <p:spPr>
          <a:xfrm>
            <a:off x="2848380" y="2552305"/>
            <a:ext cx="8452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réfrigérateur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9A82D95-2A28-186E-713B-18B21862A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06911"/>
            <a:ext cx="2971800" cy="494131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D37CB62-255A-AA49-DDB6-E7840AA122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2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D25B-BEA9-9519-CCC8-83FC609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E29A8A-6C9A-797D-C7DD-905384165D5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11C8876-AF28-BBB6-3A15-A6F0EA9E847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ABEEBD1-42DF-6356-86FC-CF60AFA1AB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A4E561A-2546-9DA1-859F-79009F2D9201}"/>
                </a:ext>
              </a:extLst>
            </p:cNvPr>
            <p:cNvSpPr/>
            <p:nvPr/>
          </p:nvSpPr>
          <p:spPr>
            <a:xfrm>
              <a:off x="333382" y="328799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44D4E6F-0C09-AE0F-DBD0-C1FE8244547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3ABAB77-3222-66C9-15C1-868C7F27394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43B2B4-6299-E498-B257-2C4184DEC91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02D6640-66B0-CF81-7DFE-235DEC2C62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F91DD51-F875-1D7D-8573-512C928B97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E63CD4A-7D1B-9F74-F80D-A0E7DC7956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47FEEDA-82B2-B893-01A3-ACE8BAAF377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3010741-2AA6-E65A-B020-83D08DAB4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945" y="916820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7FA762-03C1-6A7E-0768-86080790DA41}"/>
              </a:ext>
            </a:extLst>
          </p:cNvPr>
          <p:cNvSpPr txBox="1"/>
          <p:nvPr/>
        </p:nvSpPr>
        <p:spPr>
          <a:xfrm>
            <a:off x="1188351" y="892864"/>
            <a:ext cx="11765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Le bol est froid. Froid. </a:t>
            </a:r>
            <a:r>
              <a:rPr lang="fr-FR" sz="2800" b="1" dirty="0">
                <a:solidFill>
                  <a:srgbClr val="A6A6A6"/>
                </a:solidFill>
              </a:rPr>
              <a:t>Comment vous dites froid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8C25478-8265-84BD-CD5B-B58232AD6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26" y="2373390"/>
            <a:ext cx="4922947" cy="55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5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A7B2-960A-8D34-0787-8C8CB242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DA6625-E8B2-6445-8E20-53BC366DF86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CE7870C-81B7-159D-1366-C857AAA2D74E}"/>
              </a:ext>
            </a:extLst>
          </p:cNvPr>
          <p:cNvGrpSpPr/>
          <p:nvPr/>
        </p:nvGrpSpPr>
        <p:grpSpPr>
          <a:xfrm>
            <a:off x="474829" y="5334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01C6989-E0E1-6177-BCF5-5DBCF7516A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E6D20D4-532C-EE3C-8544-2A0DD5BA82C6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DF86506-6E85-A451-20AA-5AA339AA08A6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7749DF8-3B4E-D2DD-8BA6-5F541C3CA00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293DC93-84AD-5CB2-6E04-53976F38136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D216D1B-B5E5-F25C-E5BE-EF3FF9014A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9E5857D-E040-CFB7-210B-9FD52E065B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BC96175-5562-DD48-F00C-B7D89AD8E8D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AFEFB9D-DCF4-24CC-137F-125DA9BD5D2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6A9A397-2E34-2EE0-2278-7E996583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23D4F3-F4F7-7DA0-DA29-AD8B8063CEFC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bol est  froid.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Froid. Répétons ensemble froid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AEDC44-C437-04E2-29E6-11ED968E36B4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froid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513A68-29D9-C5D2-C1BC-F274F0DD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858" y="4044967"/>
            <a:ext cx="4442673" cy="4999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D89E8B-2F60-42EA-29AE-1A5B0FA7F8A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36789" y="427457"/>
            <a:ext cx="1585825" cy="13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27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DD93-8F4E-0957-11D3-38FAB979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6B09935-E5F4-143D-5591-FD6F12EA40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723C6FB-EE50-D4CD-3882-0DE9D478DA0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8BC03CC-2262-A176-8CAA-C9CDB982B9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EDDF596-22CD-C50D-991B-915703BA6A08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A331E2-1858-DF7C-D260-B7B5B92C12D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(1)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dis, tu montres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" name="Image 3" descr="Une image contenant fruit, dessi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8A3D02B-B5A5-564D-93FD-3479AE41A7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5591" y="5815680"/>
            <a:ext cx="2789715" cy="1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EFE-0792-2874-BA65-32EE4EE5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22EBE-F807-3459-1F7A-8130882B6984}"/>
              </a:ext>
            </a:extLst>
          </p:cNvPr>
          <p:cNvSpPr/>
          <p:nvPr/>
        </p:nvSpPr>
        <p:spPr>
          <a:xfrm>
            <a:off x="43211" y="8694058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AA4172-393E-A79D-1343-DF35511B332E}"/>
              </a:ext>
            </a:extLst>
          </p:cNvPr>
          <p:cNvSpPr/>
          <p:nvPr/>
        </p:nvSpPr>
        <p:spPr>
          <a:xfrm>
            <a:off x="11973978" y="8450964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FFBF34A-792B-96F6-7074-8BEC63CD02F8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135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2BB10B-F75D-B638-CC96-21E415470F54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D92132-6B12-9F88-E07D-356B77EF46B5}"/>
              </a:ext>
            </a:extLst>
          </p:cNvPr>
          <p:cNvGrpSpPr/>
          <p:nvPr/>
        </p:nvGrpSpPr>
        <p:grpSpPr>
          <a:xfrm>
            <a:off x="433188" y="647700"/>
            <a:ext cx="12849624" cy="86106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6B3B2E9-EF91-9CFC-2E99-BE832193F821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0557481-7697-AC24-3F87-38C5C1FFA1E1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525" dirty="0"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B8D5AF-A753-1E0F-B7F2-C9E16D9B7709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3379ED-3477-DA29-D2A7-FCEEC54429FA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D89272-5602-81C1-04F8-CC6C71399B63}"/>
              </a:ext>
            </a:extLst>
          </p:cNvPr>
          <p:cNvGrpSpPr/>
          <p:nvPr/>
        </p:nvGrpSpPr>
        <p:grpSpPr>
          <a:xfrm>
            <a:off x="1667547" y="2400300"/>
            <a:ext cx="11019754" cy="2766534"/>
            <a:chOff x="-3805047" y="3869835"/>
            <a:chExt cx="6297262" cy="2753069"/>
          </a:xfrm>
        </p:grpSpPr>
        <p:sp>
          <p:nvSpPr>
            <p:cNvPr id="8" name="Rectangle : coins arrondis 18 - 2">
              <a:extLst>
                <a:ext uri="{FF2B5EF4-FFF2-40B4-BE49-F238E27FC236}">
                  <a16:creationId xmlns:a16="http://schemas.microsoft.com/office/drawing/2014/main" id="{710E5C23-2F46-D2F5-2A1C-908F27DFA352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64439FD4-917D-4409-721E-423C8F94A93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7808B883-4A94-32EA-A6B1-BA7121DCF898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FF26DDA4-A603-3C50-5E37-11A4E143D59E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D7BDB6C9-4928-9A77-E619-2C0AD7F159D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2BEA4EC1-CA31-03F8-9B93-687DD33FAE6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D610488-92E0-FB5D-FFB0-F3AEEAA25339}"/>
              </a:ext>
            </a:extLst>
          </p:cNvPr>
          <p:cNvGrpSpPr/>
          <p:nvPr/>
        </p:nvGrpSpPr>
        <p:grpSpPr>
          <a:xfrm>
            <a:off x="1667547" y="5552255"/>
            <a:ext cx="11019754" cy="2766534"/>
            <a:chOff x="-3805047" y="3869835"/>
            <a:chExt cx="6297262" cy="2753069"/>
          </a:xfrm>
        </p:grpSpPr>
        <p:sp>
          <p:nvSpPr>
            <p:cNvPr id="21" name="Rectangle : coins arrondis 18 - 2">
              <a:extLst>
                <a:ext uri="{FF2B5EF4-FFF2-40B4-BE49-F238E27FC236}">
                  <a16:creationId xmlns:a16="http://schemas.microsoft.com/office/drawing/2014/main" id="{23C7F805-C006-C4D0-2AD2-2E2DAFAF6394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2" name="Rectangle : coins arrondis 18 - 2">
              <a:extLst>
                <a:ext uri="{FF2B5EF4-FFF2-40B4-BE49-F238E27FC236}">
                  <a16:creationId xmlns:a16="http://schemas.microsoft.com/office/drawing/2014/main" id="{66299E20-4D39-B8DB-DEB1-15EF0EE770DC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25" name="Rectangle : coins arrondis 18 - 2">
              <a:extLst>
                <a:ext uri="{FF2B5EF4-FFF2-40B4-BE49-F238E27FC236}">
                  <a16:creationId xmlns:a16="http://schemas.microsoft.com/office/drawing/2014/main" id="{9D0277C3-439F-5EBA-7A8E-E6D613F404D9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6" name="Rectangle : coins arrondis 18 - 2">
              <a:extLst>
                <a:ext uri="{FF2B5EF4-FFF2-40B4-BE49-F238E27FC236}">
                  <a16:creationId xmlns:a16="http://schemas.microsoft.com/office/drawing/2014/main" id="{85C86FCF-EC28-D4A0-3C46-16BBB2455424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27" name="Rectangle : coins arrondis 18 - 2">
              <a:extLst>
                <a:ext uri="{FF2B5EF4-FFF2-40B4-BE49-F238E27FC236}">
                  <a16:creationId xmlns:a16="http://schemas.microsoft.com/office/drawing/2014/main" id="{39F302BC-85FB-F91E-1B0F-BF6292B64DE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9" name="Rectangle : coins arrondis 18 - 2">
              <a:extLst>
                <a:ext uri="{FF2B5EF4-FFF2-40B4-BE49-F238E27FC236}">
                  <a16:creationId xmlns:a16="http://schemas.microsoft.com/office/drawing/2014/main" id="{C49D048B-D808-7D54-BF79-87E31E59692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lang="ar-MA" sz="3000" b="1" dirty="0">
                <a:solidFill>
                  <a:schemeClr val="bg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2DBBB6D9-F521-9D8E-1B1F-13EE7313F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02163" y="2744502"/>
            <a:ext cx="1647867" cy="14372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B86C2FB-D0CA-0CEF-F8EE-B99BCD0475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5686" y="2687579"/>
            <a:ext cx="1495756" cy="149416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26BEA5-56AB-95DE-3AC5-6044E196A5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735444" y="3081735"/>
            <a:ext cx="2563417" cy="80534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441462A-7276-314C-56FC-4896711C50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l="1" t="974" r="78882" b="31320"/>
          <a:stretch/>
        </p:blipFill>
        <p:spPr>
          <a:xfrm>
            <a:off x="2433637" y="5812768"/>
            <a:ext cx="1728962" cy="1236446"/>
          </a:xfrm>
          <a:prstGeom prst="rect">
            <a:avLst/>
          </a:prstGeom>
        </p:spPr>
      </p:pic>
      <p:pic>
        <p:nvPicPr>
          <p:cNvPr id="44" name="Image 4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D0BF20AF-3A1D-6630-F637-4E38621715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512485" y="5872259"/>
            <a:ext cx="1359077" cy="1478580"/>
          </a:xfrm>
          <a:prstGeom prst="rect">
            <a:avLst/>
          </a:prstGeom>
        </p:spPr>
      </p:pic>
      <p:sp>
        <p:nvSpPr>
          <p:cNvPr id="45" name="ZoneTexte 5">
            <a:extLst>
              <a:ext uri="{FF2B5EF4-FFF2-40B4-BE49-F238E27FC236}">
                <a16:creationId xmlns:a16="http://schemas.microsoft.com/office/drawing/2014/main" id="{C1265B61-3F23-014B-2D3C-908AE27AAA5C}"/>
              </a:ext>
            </a:extLst>
          </p:cNvPr>
          <p:cNvSpPr txBox="1"/>
          <p:nvPr/>
        </p:nvSpPr>
        <p:spPr>
          <a:xfrm>
            <a:off x="11481983" y="435627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6B8EF52-0157-B24E-C0FA-9168F5894A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34600" y="5618849"/>
            <a:ext cx="1477458" cy="19018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60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F212-0CF1-8E19-B9A3-BD884A13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C8E48-B7DC-8085-D421-E3ED5957EAC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839ABA7-3D0F-489B-4C09-DB65CC346BD2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CBEFBB2-6D34-182A-5DF9-E4AEAFB635A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00FB961-C856-A337-B989-D5109BAE2EB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48EE5DF-D610-43AA-2FB7-72A122623B4F}"/>
              </a:ext>
            </a:extLst>
          </p:cNvPr>
          <p:cNvSpPr txBox="1"/>
          <p:nvPr/>
        </p:nvSpPr>
        <p:spPr>
          <a:xfrm>
            <a:off x="1534494" y="981590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Prenez vos ardoises.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E366CEC-A3BF-B190-037F-FEAAB4D0091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D0B80C-3495-E152-07C1-2EA8940D2F3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3686A60-AB96-31DC-E7F2-0A3D366D7BC4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3EA5116-91FD-5B9F-6222-83153256099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F8DB43-756E-C2AC-A443-8E15405747D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19D08E3-BF5F-6B48-6CC1-3647D3D1097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D3CE91B-276A-85BF-FECE-C22508446D1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304E58E-40DC-3D84-B77C-23540DF6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1" y="3294562"/>
            <a:ext cx="4175850" cy="32285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C8F02D1-F185-1B90-2741-F187FB6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030AC-9C68-AA18-5B2E-C5DDE17E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92B787-45F1-45F7-5130-257E3C748B22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D8B58B4-8E31-9D60-AEA5-C021560BC777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629FC7B-B11C-6F56-8EB9-930C6C6D659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79F7846-180F-DF38-2345-C689BD4A2C0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F417B4A-C7C9-C227-0978-10C500EF1983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1B91B16-F5A8-67C7-0597-42CEDD816D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E505490-1169-5F3E-4D5C-D81DC9EB6612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B7F8319-002F-797C-8C9F-89895C38D21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EEFF1CB-49F5-DC02-C6DE-75F7F88974B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04ECBDD-6A65-7E6F-C4AA-07217DC4C48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789A5C5-9CA0-DFF8-4EC7-08D41F0F277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02799EA-9C29-D36D-D6BD-C929B8EF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18AEE87-CF70-3372-1B4D-B1C4C35FA23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C3D3BE-C17D-FCB3-AB72-3118DBCFC53D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623BA97-CDCF-CA63-4EB2-0811786317F5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7E5D44-408A-F3B7-ECF8-AB74D130CF54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8E73455-3307-0CEE-98CA-A4B8D704DE94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C5AFE306-CBA0-61F1-419E-B52251FB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65" y="3669016"/>
            <a:ext cx="3753406" cy="241098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7EF236E-40C8-E529-FE00-A4B715250F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75" y="4501615"/>
            <a:ext cx="3415316" cy="173959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F377598-4AAC-8C66-265A-CA46D6DD4F3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735" y="3397175"/>
            <a:ext cx="1698785" cy="28246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78C98E-EACB-5511-CCB4-B96A12613F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85" y="3154492"/>
            <a:ext cx="3292125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49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F7ED-5892-B3AB-5A4A-BF710A1A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328326-9774-63C3-4A3D-CA61A7B8F6F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8BF9A3-92CB-BF26-1090-C6F91159F44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F3AC25D6-E412-C70D-6A20-881B56AC066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B091C8-CF5F-82A6-7B2E-0AC475EF39F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1DC76D5-BFCB-6254-CFC9-C2E6C275E68D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A2A2CCF-EE20-88D0-8DDA-5388A9C4E15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8654B1B-5C31-2511-9D03-5B51774E281C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952BE3A-28AC-85E3-CFB6-5B65AD8F7A1E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0DC6CFF-B8F2-A339-5312-620AB6EA649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956F374-051A-9C16-FDCB-0BBE31A9D93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2F0360C-7967-EAE6-896A-B9F27B51DF8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F041AF9B-0E2F-78AD-973F-7AF963E6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37AD3BA-993F-0D95-551B-7D6D832AB70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C44700-C694-5882-31B0-6AF6D1ED7BA6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8E4C9AF-B97A-93F0-0C02-64AE58941367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48D629-E78B-38B5-9938-D818A222ED1B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77D9DC-396A-261F-97A4-6B25E91C26B6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DE7BFC5-193A-23F4-7F8F-7BAE5EA7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89" y="3591053"/>
            <a:ext cx="2775107" cy="297626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BF71477-7F3A-5155-DED6-E95721F9C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896" y="3873667"/>
            <a:ext cx="2893830" cy="244999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56E4E40-0B68-0F51-677B-EAF6ACBE9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973" y="3790027"/>
            <a:ext cx="2332026" cy="261726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B2C87C8-072D-9CA7-D5F5-065F11F1F6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852" y="3595896"/>
            <a:ext cx="2501241" cy="28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6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2518-64D7-4558-8D46-D19E2223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5EBC644-EF96-43BC-86E5-3BDFB6CFC18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FD67E2-A6CD-9EC5-B17C-97DDD481601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A969B29-0029-5CBD-E114-3C60B9CE046C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1D14485-4F16-3102-11E6-67DF0FB05C1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6E3D857-A3EF-BAF8-DF07-9E807DC7B4D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(2)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montre, tu dis/ Jeu du duel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9" name="Image 8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88" y="5700627"/>
            <a:ext cx="3746825" cy="2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1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65EA-1117-4DB6-10AA-52CAA86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B4437B-4CB8-97DE-A0A0-252BF224EDF5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0D39377-7386-403C-58C2-A5CBDA031BF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DDE227A-225F-6BCA-1A69-939AC9B9B6A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A09478-5C4C-87FD-E363-B865786058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4FF90E-E127-A1CF-03D9-95C8C387CF96}"/>
              </a:ext>
            </a:extLst>
          </p:cNvPr>
          <p:cNvSpPr txBox="1"/>
          <p:nvPr/>
        </p:nvSpPr>
        <p:spPr>
          <a:xfrm>
            <a:off x="1371736" y="772642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C966480-9D0E-C845-A7BE-EFD8399D91AF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1A5D205-C48F-712A-C787-EF925DE4EAB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21A68F4-53C3-FEF5-B2F6-DD6DB7B8278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F3D05B9-E42C-B280-8877-5B3634778D9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4F107B-8891-445A-6BF3-548B387B60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450512D-7551-AB6E-936A-A1C77F89EEF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13E916-4889-262A-4B00-20BE065D47A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EF80F8B8-A4E2-6530-4A46-13F7EE99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BAF8E4C-A51B-D90C-EBE5-174A113B7E25}"/>
              </a:ext>
            </a:extLst>
          </p:cNvPr>
          <p:cNvGrpSpPr/>
          <p:nvPr/>
        </p:nvGrpSpPr>
        <p:grpSpPr>
          <a:xfrm>
            <a:off x="2667000" y="3009900"/>
            <a:ext cx="7868527" cy="5311315"/>
            <a:chOff x="3430277" y="1685728"/>
            <a:chExt cx="5330023" cy="326392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D4A636F-7F4E-DAC8-D5AF-8D98825E1833}"/>
                </a:ext>
              </a:extLst>
            </p:cNvPr>
            <p:cNvSpPr txBox="1"/>
            <p:nvPr/>
          </p:nvSpPr>
          <p:spPr>
            <a:xfrm>
              <a:off x="3430277" y="4255273"/>
              <a:ext cx="2363172" cy="6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  Je montre 3 images au hasard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0AF725-EC4E-D842-B826-4D629E83A0D4}"/>
                </a:ext>
              </a:extLst>
            </p:cNvPr>
            <p:cNvSpPr txBox="1"/>
            <p:nvPr/>
          </p:nvSpPr>
          <p:spPr>
            <a:xfrm>
              <a:off x="6594099" y="4255273"/>
              <a:ext cx="2166201" cy="38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Je dis les mots </a:t>
              </a:r>
            </a:p>
          </p:txBody>
        </p:sp>
        <p:pic>
          <p:nvPicPr>
            <p:cNvPr id="16" name="Image 15" descr="Une image contenant Dessin animé, garçon, habits, personne&#10;&#10;Le contenu généré par l’IA peut être incorrect.">
              <a:extLst>
                <a:ext uri="{FF2B5EF4-FFF2-40B4-BE49-F238E27FC236}">
                  <a16:creationId xmlns:a16="http://schemas.microsoft.com/office/drawing/2014/main" id="{760D63C2-3D08-66CE-7E9E-C32B7A1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1858194"/>
              <a:ext cx="3911600" cy="2168481"/>
            </a:xfrm>
            <a:prstGeom prst="rect">
              <a:avLst/>
            </a:prstGeom>
          </p:spPr>
        </p:pic>
        <p:pic>
          <p:nvPicPr>
            <p:cNvPr id="17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B2956E57-C257-4CD8-A7EC-10384D272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t="12958" r="75238" b="50000"/>
            <a:stretch/>
          </p:blipFill>
          <p:spPr bwMode="auto">
            <a:xfrm>
              <a:off x="4236831" y="1685728"/>
              <a:ext cx="484748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F7277311-5F4A-91B5-A331-23AC7F49C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9" t="12958" r="59007" b="50000"/>
            <a:stretch/>
          </p:blipFill>
          <p:spPr bwMode="auto">
            <a:xfrm>
              <a:off x="7280199" y="1685728"/>
              <a:ext cx="437323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1734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D9B2-E5CE-2A81-9241-118C2189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36DE80-E188-3E28-1F8F-8F9DE714C9D7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924077-48DA-605D-D4C8-7832E1F5260F}"/>
              </a:ext>
            </a:extLst>
          </p:cNvPr>
          <p:cNvGrpSpPr/>
          <p:nvPr/>
        </p:nvGrpSpPr>
        <p:grpSpPr>
          <a:xfrm>
            <a:off x="352172" y="501948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FC6D741-2FDB-691F-36F0-E2AFE0A5AAC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683841AF-0135-5BF3-B434-D0F951C9D1C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5AE763E-ABB2-BDDB-230E-2FBF6DB497C4}"/>
              </a:ext>
            </a:extLst>
          </p:cNvPr>
          <p:cNvSpPr txBox="1"/>
          <p:nvPr/>
        </p:nvSpPr>
        <p:spPr>
          <a:xfrm>
            <a:off x="1345707" y="748094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 de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54D5CE8-24D2-9681-701D-684AE56EF82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B8F8A91-348E-0103-438B-6BB190B0C8D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2E0F17A-9346-B573-99BD-5B56319B9D11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F365A9F-E9A2-7608-4DAB-8AE9E0929344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4B2FFB61-E9DD-E155-CA47-6A3D2BBC8C4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3A76DE5-64B6-782D-D3BA-656E529848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B913336A-D7C9-4517-B39A-C80B2383E4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D78543B-CC85-9373-B02C-FD8A17B89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953D5EA-343C-6680-F772-DFF811FEB1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87577" y="844533"/>
            <a:ext cx="1232811" cy="761784"/>
          </a:xfrm>
          <a:prstGeom prst="roundRect">
            <a:avLst>
              <a:gd name="adj" fmla="val 31362"/>
            </a:avLst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B1EDFEE-39E5-C7DF-875A-17769B27FE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53" y="2544257"/>
            <a:ext cx="2057401" cy="220653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077A929-47A2-1125-8E9A-97E5F489E5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58" y="2661362"/>
            <a:ext cx="2490430" cy="210846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9AD0BB3-3E91-24A9-02FA-22CC462051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" y="6134101"/>
            <a:ext cx="3157692" cy="160837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01699B4-AD5A-8183-A550-9E9985C334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9" y="4946398"/>
            <a:ext cx="1731647" cy="287927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09D1021D-4E16-CD41-A1DA-0C61F172A1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5934932"/>
            <a:ext cx="2439783" cy="15671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159DA7A-7B18-140C-E836-5114439BD0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029" y="2400644"/>
            <a:ext cx="3292125" cy="26900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813E0E-A2AF-B369-EB29-94F787873B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06001" y="2526231"/>
            <a:ext cx="2332026" cy="2617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16BB531-3D05-1AAA-CE71-2196C05615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83245" y="5541270"/>
            <a:ext cx="2242783" cy="27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0A32-8F65-85E0-BF4D-7BA9334A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3FBE6AD-1C98-127E-02A8-8C92B36BBE0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CFB1B31-1228-A2D2-5EE8-2BC2F3AA010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3680579-C512-C373-8877-2612588EA0B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0BB73216-72DA-F037-3705-1C3C0710B05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CE78F82-A8A3-5481-4857-E502A7D0853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(3)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Trouvez les mots qui manquent 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8" name="Image 7" descr="Une image contenant dessin humoristique, dessin, Dessin animé, illustration&#10;&#10;Le contenu généré par l’IA peut être incorrect.">
            <a:extLst>
              <a:ext uri="{FF2B5EF4-FFF2-40B4-BE49-F238E27FC236}">
                <a16:creationId xmlns:a16="http://schemas.microsoft.com/office/drawing/2014/main" id="{CAEEB12E-90C9-82C6-A687-AF56A118D1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DF6E6"/>
              </a:clrFrom>
              <a:clrTo>
                <a:srgbClr val="FDF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51" y="6102649"/>
            <a:ext cx="254869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795F-6EF6-C8D9-3B66-859A74E1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B05E0-101D-0A17-6EF2-D21A9B23494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4C3AF0-48F2-F437-A129-6F02EEA5836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07366EC-4F56-A764-8AC6-710BEDC64E4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67BA332-71B8-9C2C-3EAE-59460C3B62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881C21B-C4BD-D4D7-7A70-CC18EAA5734E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Observez bien les images. Je vais masquer 2 images.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1C57C68-359C-E06E-7F5E-8D22B03DA17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CEE26AC-FBE3-C86C-4CB9-B9A1BF3C881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3E86364-F32E-69A1-5CF4-66058FAECA1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81B7AA4-1311-02C2-4B4D-B85E94F65C9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7772F88-5D38-398C-589F-0ADAA400B8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C814674-90DD-D525-A6FD-BE251F86DF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0BA9D3EF-6980-A8CC-04E0-DB05166D645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85BB535C-75B7-81CB-3FEB-3074132C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DEC9A24-3FAE-51E3-0319-40D73097A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53" y="2544257"/>
            <a:ext cx="2057401" cy="22065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A23B080-F855-C4CE-33E2-7B6E492A25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58" y="2661362"/>
            <a:ext cx="2490430" cy="21084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D14BAF3-6722-1A1E-886A-144AEC94F5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" y="6134101"/>
            <a:ext cx="3157692" cy="160837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09EB8D5-3A86-B7D4-256C-B9D9A7A571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9" y="4946398"/>
            <a:ext cx="1731647" cy="287927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6570C9C-1812-EB35-B207-7FABAD64ED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44" y="6116783"/>
            <a:ext cx="2439783" cy="156718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CC60AE-2726-E7D6-1691-B03303C3F5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738" y="2370546"/>
            <a:ext cx="3292125" cy="269009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5AEFFD-B080-2F54-3105-B62C667585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4971" y="2501203"/>
            <a:ext cx="2332026" cy="261726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D176D9-C898-E32C-BDD3-8936849E0A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9611" y="5752593"/>
            <a:ext cx="2501241" cy="28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5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FE74-9556-EB37-8035-DE04A9BB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7BDB17-122B-F098-B250-07592A3FFC50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D21E32-BDB4-9B96-B238-5CA96E7D4A49}"/>
              </a:ext>
            </a:extLst>
          </p:cNvPr>
          <p:cNvGrpSpPr/>
          <p:nvPr/>
        </p:nvGrpSpPr>
        <p:grpSpPr>
          <a:xfrm>
            <a:off x="248123" y="69435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5F6F4C-4E35-93BE-E5B8-3BBD4F93BE8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87051E2-D40E-8723-9CD6-2278AC4874E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D8903CD-8349-3968-BFEA-B5831EE05782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Quels sont les mots qui manquent.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93CA07-F2DB-3279-CA90-20F7AEE446A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C5387AE-12FA-9528-0242-63D9578A4D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17E50D5-46A2-10A4-A9A8-140657DE71CB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E120B17-DD09-ED0E-6DFC-54D72AD37ED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D21C500-BAE2-5E4D-DF78-35E81F1BC4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3C3082E1-59FC-F317-0F24-A727C99953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98A44CA-D00B-1A92-D42A-9CD7CE70E58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9DAE0294-3DD9-1E04-984A-8379932E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16BAF84-DB9E-AB6A-7C12-21B02E8A1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3" y="2206659"/>
            <a:ext cx="2934993" cy="309468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D50A41-F040-83ED-1068-5EE18245D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63" y="2370876"/>
            <a:ext cx="2798107" cy="309468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7829907-5BB7-6D37-B660-C15A8D99F8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53" y="2544257"/>
            <a:ext cx="2057401" cy="2206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D5FF1E8-9920-7DDA-6FF3-8306B79C0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" y="6134101"/>
            <a:ext cx="3157692" cy="16083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860ED7C-B47B-93E1-C0BA-A4FFA788F8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9" y="4946398"/>
            <a:ext cx="1731647" cy="28792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15E4CA3-1759-77F7-E207-1B7100059E2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5934932"/>
            <a:ext cx="2439783" cy="15671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866277F-0A30-8D93-75FE-2BBC44C55F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0093" y="2487494"/>
            <a:ext cx="2332026" cy="26172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5B739A2-D8E8-8FF5-155E-2D7DCD8964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3648" y="5666510"/>
            <a:ext cx="2111888" cy="23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45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86EF-DA62-229B-165C-FD4A6852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FC58CA-D2E7-1A14-0C2D-B32C39D89C31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2826F-968F-300B-D85E-4E1D4565CC7C}"/>
              </a:ext>
            </a:extLst>
          </p:cNvPr>
          <p:cNvGrpSpPr/>
          <p:nvPr/>
        </p:nvGrpSpPr>
        <p:grpSpPr>
          <a:xfrm>
            <a:off x="271217" y="810760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00E56A81-B49D-0C48-0EA8-0130EE619E5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EEDF3F7-DCAA-09BC-7507-69B6BD10AE2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6465849-B7CA-A94B-FDF7-BCF9E4A78A8C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Les mots qui manquaient sont: placard - flan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F0F13DA-B311-0827-91B7-7E589EFE2D27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2CF4867-14EB-B04C-6341-D37F64F5CB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06841F9-B1AF-F623-DE24-B569EB360D9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371B7B2-22F8-A9E4-D2D2-54A3B5CF728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5B082E-D3A8-C2E2-D9DE-1D77E8B3CC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E97D3658-2485-5312-C6F4-A71443823FE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FFE383D-67AE-8BD5-7156-630DFA5A7DE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D1C79E62-4AFF-840A-3C03-B7190DB7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1203D38-E08A-BB76-DF1B-492D1D2598AE}"/>
              </a:ext>
            </a:extLst>
          </p:cNvPr>
          <p:cNvCxnSpPr>
            <a:cxnSpLocks/>
          </p:cNvCxnSpPr>
          <p:nvPr/>
        </p:nvCxnSpPr>
        <p:spPr>
          <a:xfrm>
            <a:off x="918104" y="1494443"/>
            <a:ext cx="1630201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2A1161DD-D42A-7E4A-BAF5-EE0B9298A1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153" y="2544257"/>
            <a:ext cx="2057401" cy="220653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44AD537-7F11-D383-4FE2-8615E2A18E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58" y="2661362"/>
            <a:ext cx="2490430" cy="210846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C690A00-066E-8B17-097D-A0E2BFF084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65" y="6134101"/>
            <a:ext cx="3157692" cy="160837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EDBBEC8-9C64-A493-1A9C-CAE4F0C2439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29" y="4946398"/>
            <a:ext cx="1731647" cy="287927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70A2D80-8E32-0679-6955-3767FF4063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5934932"/>
            <a:ext cx="2439783" cy="1567181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FC9DB23-5A29-0DE7-93A0-95307E6A7381}"/>
              </a:ext>
            </a:extLst>
          </p:cNvPr>
          <p:cNvCxnSpPr>
            <a:cxnSpLocks/>
          </p:cNvCxnSpPr>
          <p:nvPr/>
        </p:nvCxnSpPr>
        <p:spPr>
          <a:xfrm>
            <a:off x="6617046" y="2041821"/>
            <a:ext cx="1630201" cy="1219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5C27EDA3-D0A3-AEC9-16F2-E34FF5377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8720" y="2800556"/>
            <a:ext cx="3292125" cy="269009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3622621-0173-9CCF-3B21-2DA229E7F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95140" y="2238491"/>
            <a:ext cx="2332026" cy="261726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08D025F-90A1-B75D-7732-BE36BE3417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86047" y="5382230"/>
            <a:ext cx="2141120" cy="26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238C4-59DD-AB03-D04E-235528F8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038F49D-8CF0-2FFE-B668-0864BAF8A8D5}"/>
              </a:ext>
            </a:extLst>
          </p:cNvPr>
          <p:cNvSpPr/>
          <p:nvPr/>
        </p:nvSpPr>
        <p:spPr>
          <a:xfrm>
            <a:off x="-1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618E00F6-F453-440A-763D-FE08BF7A46FB}"/>
              </a:ext>
            </a:extLst>
          </p:cNvPr>
          <p:cNvSpPr/>
          <p:nvPr/>
        </p:nvSpPr>
        <p:spPr>
          <a:xfrm>
            <a:off x="11968088" y="8383812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CD1A4F0-659C-7606-1A60-2D0C74C326F2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EA8E909-9533-E4B0-EF7D-780BFC50C2CB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4DB15F7-CFC6-A6BC-D152-269F8B0EC23C}"/>
              </a:ext>
            </a:extLst>
          </p:cNvPr>
          <p:cNvGrpSpPr/>
          <p:nvPr/>
        </p:nvGrpSpPr>
        <p:grpSpPr>
          <a:xfrm>
            <a:off x="459784" y="0"/>
            <a:ext cx="12849624" cy="97917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C59C1B77-B5ED-F652-FF79-CCD7106061B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2C75368-2173-7FB8-0399-6AF323930684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9FE96150-CF0E-8AA2-34F6-A0AAED937879}"/>
                </a:ext>
              </a:extLst>
            </p:cNvPr>
            <p:cNvSpPr/>
            <p:nvPr/>
          </p:nvSpPr>
          <p:spPr>
            <a:xfrm flipH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fr-FR" sz="3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20903B0-EB3A-66A1-6254-DB728A9A8BB9}"/>
              </a:ext>
            </a:extLst>
          </p:cNvPr>
          <p:cNvGrpSpPr/>
          <p:nvPr/>
        </p:nvGrpSpPr>
        <p:grpSpPr>
          <a:xfrm>
            <a:off x="1180601" y="2192703"/>
            <a:ext cx="10825088" cy="7114498"/>
            <a:chOff x="927300" y="1714500"/>
            <a:chExt cx="11861398" cy="75888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A0FDF2A-2214-C3B4-0AA9-C06884565443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299" name="Groupe 298">
                <a:extLst>
                  <a:ext uri="{FF2B5EF4-FFF2-40B4-BE49-F238E27FC236}">
                    <a16:creationId xmlns:a16="http://schemas.microsoft.com/office/drawing/2014/main" id="{471D762B-E26E-9529-5B21-5B961135C78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8" name="Rectangle : coins arrondis 18 - 2">
                  <a:extLst>
                    <a:ext uri="{FF2B5EF4-FFF2-40B4-BE49-F238E27FC236}">
                      <a16:creationId xmlns:a16="http://schemas.microsoft.com/office/drawing/2014/main" id="{CFADCD74-2819-71D2-2BB5-22EAEF36952E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9" name="Rectangle : coins arrondis 18 - 2">
                  <a:extLst>
                    <a:ext uri="{FF2B5EF4-FFF2-40B4-BE49-F238E27FC236}">
                      <a16:creationId xmlns:a16="http://schemas.microsoft.com/office/drawing/2014/main" id="{0B6CF796-E63C-BE54-2BAC-EF18E377E31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AA643439-31E0-A165-46F8-72CA8EB175A0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6" name="Rectangle : coins arrondis 18 - 2">
                  <a:extLst>
                    <a:ext uri="{FF2B5EF4-FFF2-40B4-BE49-F238E27FC236}">
                      <a16:creationId xmlns:a16="http://schemas.microsoft.com/office/drawing/2014/main" id="{A9CD3A95-DEB9-B7F4-5A22-C171DE7166F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7" name="Rectangle : coins arrondis 18 - 2">
                  <a:extLst>
                    <a:ext uri="{FF2B5EF4-FFF2-40B4-BE49-F238E27FC236}">
                      <a16:creationId xmlns:a16="http://schemas.microsoft.com/office/drawing/2014/main" id="{71668DF2-FF3B-F58A-4634-464727A2525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01" name="Groupe 300">
                <a:extLst>
                  <a:ext uri="{FF2B5EF4-FFF2-40B4-BE49-F238E27FC236}">
                    <a16:creationId xmlns:a16="http://schemas.microsoft.com/office/drawing/2014/main" id="{0B8057DA-3C35-5119-E517-C1FCF48B8CF7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302" name="Rectangle : coins arrondis 18 - 2">
                  <a:extLst>
                    <a:ext uri="{FF2B5EF4-FFF2-40B4-BE49-F238E27FC236}">
                      <a16:creationId xmlns:a16="http://schemas.microsoft.com/office/drawing/2014/main" id="{8CA35B9E-8706-1AE1-1A69-43EEF44A0AE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3" name="Rectangle : coins arrondis 18 - 2">
                  <a:extLst>
                    <a:ext uri="{FF2B5EF4-FFF2-40B4-BE49-F238E27FC236}">
                      <a16:creationId xmlns:a16="http://schemas.microsoft.com/office/drawing/2014/main" id="{58CB8E4A-B218-936F-4DDC-3CEEB74821BA}"/>
                    </a:ext>
                  </a:extLst>
                </p:cNvPr>
                <p:cNvSpPr/>
                <p:nvPr/>
              </p:nvSpPr>
              <p:spPr>
                <a:xfrm flipH="1">
                  <a:off x="190446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4" name="Rectangle : coins arrondis 18 - 2">
                  <a:extLst>
                    <a:ext uri="{FF2B5EF4-FFF2-40B4-BE49-F238E27FC236}">
                      <a16:creationId xmlns:a16="http://schemas.microsoft.com/office/drawing/2014/main" id="{B878870E-9238-BFD8-04C7-454A8B7ADF19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5" name="Rectangle : coins arrondis 18 - 2">
                  <a:extLst>
                    <a:ext uri="{FF2B5EF4-FFF2-40B4-BE49-F238E27FC236}">
                      <a16:creationId xmlns:a16="http://schemas.microsoft.com/office/drawing/2014/main" id="{78AA6516-AE23-8393-26E6-449EF4149533}"/>
                    </a:ext>
                  </a:extLst>
                </p:cNvPr>
                <p:cNvSpPr/>
                <p:nvPr/>
              </p:nvSpPr>
              <p:spPr>
                <a:xfrm flipH="1">
                  <a:off x="1767187" y="3901340"/>
                  <a:ext cx="1439842" cy="142728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501F8B8-0627-8E38-E9D9-322683E595D5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1"/>
              <a:chOff x="879241" y="2081147"/>
              <a:chExt cx="15157229" cy="3648781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C879E857-DC42-A002-992B-1C6ADDE35AC5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7" name="Rectangle : coins arrondis 18 - 2">
                  <a:extLst>
                    <a:ext uri="{FF2B5EF4-FFF2-40B4-BE49-F238E27FC236}">
                      <a16:creationId xmlns:a16="http://schemas.microsoft.com/office/drawing/2014/main" id="{1AC421EE-0D8B-118E-B2E3-A999570E7DE6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8" name="Rectangle : coins arrondis 18 - 2">
                  <a:extLst>
                    <a:ext uri="{FF2B5EF4-FFF2-40B4-BE49-F238E27FC236}">
                      <a16:creationId xmlns:a16="http://schemas.microsoft.com/office/drawing/2014/main" id="{45E534AB-300C-5A26-FAE7-6545AA16DF98}"/>
                    </a:ext>
                  </a:extLst>
                </p:cNvPr>
                <p:cNvSpPr/>
                <p:nvPr/>
              </p:nvSpPr>
              <p:spPr>
                <a:xfrm flipH="1">
                  <a:off x="190445" y="4165601"/>
                  <a:ext cx="1439842" cy="1135025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FAB240E7-12CD-7D9D-234E-CAC5A7A1E36C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5" name="Rectangle : coins arrondis 18 - 2">
                  <a:extLst>
                    <a:ext uri="{FF2B5EF4-FFF2-40B4-BE49-F238E27FC236}">
                      <a16:creationId xmlns:a16="http://schemas.microsoft.com/office/drawing/2014/main" id="{3E3378BC-1D28-C2DD-51A8-85795DF8FAB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6" name="Rectangle : coins arrondis 18 - 2">
                  <a:extLst>
                    <a:ext uri="{FF2B5EF4-FFF2-40B4-BE49-F238E27FC236}">
                      <a16:creationId xmlns:a16="http://schemas.microsoft.com/office/drawing/2014/main" id="{B97814C7-3B3E-DA95-EA58-81B54F1F119C}"/>
                    </a:ext>
                  </a:extLst>
                </p:cNvPr>
                <p:cNvSpPr/>
                <p:nvPr/>
              </p:nvSpPr>
              <p:spPr>
                <a:xfrm flipH="1">
                  <a:off x="190445" y="4182563"/>
                  <a:ext cx="1439842" cy="1118063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7E088AD1-6174-F623-A7EA-3CC146163A2B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1"/>
                <a:chOff x="190446" y="2577358"/>
                <a:chExt cx="3016583" cy="2723269"/>
              </a:xfrm>
            </p:grpSpPr>
            <p:sp>
              <p:nvSpPr>
                <p:cNvPr id="28" name="Rectangle : coins arrondis 18 - 2">
                  <a:extLst>
                    <a:ext uri="{FF2B5EF4-FFF2-40B4-BE49-F238E27FC236}">
                      <a16:creationId xmlns:a16="http://schemas.microsoft.com/office/drawing/2014/main" id="{D9FFAE24-8BEC-5D09-9CF2-20B1C5266352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2" name="Rectangle : coins arrondis 18 - 2">
                  <a:extLst>
                    <a:ext uri="{FF2B5EF4-FFF2-40B4-BE49-F238E27FC236}">
                      <a16:creationId xmlns:a16="http://schemas.microsoft.com/office/drawing/2014/main" id="{57E1A71A-25D1-A99C-19C0-016464B72E43}"/>
                    </a:ext>
                  </a:extLst>
                </p:cNvPr>
                <p:cNvSpPr/>
                <p:nvPr/>
              </p:nvSpPr>
              <p:spPr>
                <a:xfrm flipH="1">
                  <a:off x="190446" y="4193888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293" name="Rectangle : coins arrondis 18 - 2">
                  <a:extLst>
                    <a:ext uri="{FF2B5EF4-FFF2-40B4-BE49-F238E27FC236}">
                      <a16:creationId xmlns:a16="http://schemas.microsoft.com/office/drawing/2014/main" id="{ABFB7F44-C24D-A7E2-F4BB-BA991E16E43C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4" name="Rectangle : coins arrondis 18 - 2">
                  <a:extLst>
                    <a:ext uri="{FF2B5EF4-FFF2-40B4-BE49-F238E27FC236}">
                      <a16:creationId xmlns:a16="http://schemas.microsoft.com/office/drawing/2014/main" id="{6402A3D3-19C5-F71E-FC9D-4052F4F9E7DA}"/>
                    </a:ext>
                  </a:extLst>
                </p:cNvPr>
                <p:cNvSpPr/>
                <p:nvPr/>
              </p:nvSpPr>
              <p:spPr>
                <a:xfrm flipH="1">
                  <a:off x="1767187" y="4193887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sp>
        <p:nvSpPr>
          <p:cNvPr id="7" name="ZoneTexte 5">
            <a:extLst>
              <a:ext uri="{FF2B5EF4-FFF2-40B4-BE49-F238E27FC236}">
                <a16:creationId xmlns:a16="http://schemas.microsoft.com/office/drawing/2014/main" id="{FE5B4AC6-4521-5841-1E23-D9C1384A64E5}"/>
              </a:ext>
            </a:extLst>
          </p:cNvPr>
          <p:cNvSpPr txBox="1"/>
          <p:nvPr/>
        </p:nvSpPr>
        <p:spPr>
          <a:xfrm>
            <a:off x="11496190" y="58139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C868B1-FD9A-1519-6987-A526B0B295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77" y="2239254"/>
            <a:ext cx="1725836" cy="17213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9CEE31-CE59-5E23-02CB-9EBBA5DCB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092063" y="2516380"/>
            <a:ext cx="2105587" cy="140441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76B2580-DB1F-A362-8330-1A0262B65A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2951" y="2368126"/>
            <a:ext cx="1843445" cy="15475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866E99-CE8C-03AC-8FDC-6F31C4D4C9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465177" y="6078389"/>
            <a:ext cx="1950722" cy="1352362"/>
          </a:xfrm>
          <a:prstGeom prst="roundRect">
            <a:avLst>
              <a:gd name="adj" fmla="val 11078"/>
            </a:avLst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48671F5-86C2-0904-D360-E4C66766E4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63" y="6158905"/>
            <a:ext cx="1948191" cy="1355468"/>
          </a:xfrm>
          <a:prstGeom prst="rect">
            <a:avLst/>
          </a:prstGeom>
        </p:spPr>
      </p:pic>
      <p:pic>
        <p:nvPicPr>
          <p:cNvPr id="32" name="Image 31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2711B6C5-2365-2541-3A7A-A8F9BA0FAE3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428" y="2326182"/>
            <a:ext cx="1318892" cy="1547516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BA3176FE-9B0C-BD54-006F-76F9E1BC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38" y="6189067"/>
            <a:ext cx="2020827" cy="13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2D85CFA-E340-38C2-3740-2051060E09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57" y="6158905"/>
            <a:ext cx="2168921" cy="135546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A6834E-AFB5-023D-9381-B94F5B6F48A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32861" y="3706084"/>
            <a:ext cx="1652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45">
              <a:defRPr/>
            </a:pPr>
            <a:r>
              <a:rPr lang="fr-FR" sz="1350" dirty="0">
                <a:solidFill>
                  <a:srgbClr val="1F497D">
                    <a:lumMod val="50000"/>
                  </a:srgbClr>
                </a:solidFill>
                <a:latin typeface="Dosis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37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4475-DFA2-FD9A-7470-30B3874C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994A2-AA69-264A-A2DE-1D950F4D0A0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E7652D-A371-24A7-9768-33E8A4BC322A}"/>
              </a:ext>
            </a:extLst>
          </p:cNvPr>
          <p:cNvGrpSpPr/>
          <p:nvPr/>
        </p:nvGrpSpPr>
        <p:grpSpPr>
          <a:xfrm>
            <a:off x="483618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DB55FC3-8921-CFB4-5EAA-D12A6B2F29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640C61A-C7B6-4E99-6274-DB727DE4FA7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EC13871-7637-8565-CC62-A0944FC5A57B}"/>
              </a:ext>
            </a:extLst>
          </p:cNvPr>
          <p:cNvSpPr txBox="1"/>
          <p:nvPr/>
        </p:nvSpPr>
        <p:spPr>
          <a:xfrm>
            <a:off x="869255" y="799042"/>
            <a:ext cx="13372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50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A la maison vous allez  chercher et écrire les mots du vocabulaire que nous avons vus. Exemple: casserole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65384D5-60CA-D6C0-74B5-0107D0FB288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3C6F68-D31A-07F6-A4D4-6A85E0C63E6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3C83945-0999-EE59-2293-472E446BA3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7EF62B-59FF-6DBA-F2B5-33266802E84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58052D6-9893-605F-B43F-1A078A7FA2F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0413224-EB1F-B991-9DA7-81CE92C485F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A8BAA85-FED8-9536-653E-C994F4A87AE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D0F7F2DE-879C-A7E7-E1B7-2B9CB1D28F92}"/>
              </a:ext>
            </a:extLst>
          </p:cNvPr>
          <p:cNvSpPr/>
          <p:nvPr/>
        </p:nvSpPr>
        <p:spPr>
          <a:xfrm>
            <a:off x="4814241" y="7555077"/>
            <a:ext cx="1447800" cy="8382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42BF00-D9CB-6C0B-5081-356909DF81BC}"/>
              </a:ext>
            </a:extLst>
          </p:cNvPr>
          <p:cNvSpPr/>
          <p:nvPr/>
        </p:nvSpPr>
        <p:spPr>
          <a:xfrm>
            <a:off x="8049309" y="3619500"/>
            <a:ext cx="713692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DC43EA8-F79A-7DBD-B164-C427F7EC1A6D}"/>
              </a:ext>
            </a:extLst>
          </p:cNvPr>
          <p:cNvSpPr/>
          <p:nvPr/>
        </p:nvSpPr>
        <p:spPr>
          <a:xfrm>
            <a:off x="609600" y="4240860"/>
            <a:ext cx="2037300" cy="990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1"/>
                </a:solidFill>
              </a:rPr>
              <a:t>casserole</a:t>
            </a:r>
            <a:endParaRPr lang="fr-MA" sz="3200" b="1" dirty="0">
              <a:solidFill>
                <a:schemeClr val="accen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50C845-CF33-C2CC-C78E-F06E8D47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83" y="1646431"/>
            <a:ext cx="6112122" cy="77741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BF4A0B8-0E23-816F-BBB2-6B358BED7D98}"/>
              </a:ext>
            </a:extLst>
          </p:cNvPr>
          <p:cNvCxnSpPr>
            <a:cxnSpLocks/>
          </p:cNvCxnSpPr>
          <p:nvPr/>
        </p:nvCxnSpPr>
        <p:spPr>
          <a:xfrm>
            <a:off x="2772882" y="4813825"/>
            <a:ext cx="4313718" cy="1010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CD04225-FFCC-D0D6-C88E-5183DF4F6B4D}"/>
              </a:ext>
            </a:extLst>
          </p:cNvPr>
          <p:cNvCxnSpPr>
            <a:cxnSpLocks/>
          </p:cNvCxnSpPr>
          <p:nvPr/>
        </p:nvCxnSpPr>
        <p:spPr>
          <a:xfrm flipV="1">
            <a:off x="2646900" y="3439371"/>
            <a:ext cx="5759255" cy="814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>
            <a:extLst>
              <a:ext uri="{FF2B5EF4-FFF2-40B4-BE49-F238E27FC236}">
                <a16:creationId xmlns:a16="http://schemas.microsoft.com/office/drawing/2014/main" id="{35E61DC4-0D5D-D888-204A-39E7BF1D784A}"/>
              </a:ext>
            </a:extLst>
          </p:cNvPr>
          <p:cNvSpPr/>
          <p:nvPr/>
        </p:nvSpPr>
        <p:spPr>
          <a:xfrm>
            <a:off x="8313838" y="3067050"/>
            <a:ext cx="856218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21579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72C6-B724-4CDC-C43E-58694C5E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A3689F0-39ED-1688-0C71-9C6902B7F76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A674ECF-1D88-BD94-2E74-10AF52B4D428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F8C12C3-F994-2BFC-E97A-E16F13460BB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FAF132-D4B9-A0D6-F6DD-0A8FFDC9A5E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2A55A9-ABF4-124C-408A-18E93E00970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</a:t>
              </a:r>
              <a:endParaRPr lang="fr-FR" sz="495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Syllabes avancées avec pl –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gl</a:t>
              </a: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-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fl</a:t>
              </a:r>
              <a:endPara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366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8FAEF-C09A-7831-19DE-0535E6B5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E0D83-754B-D0A9-0CE7-B03CA9078FE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620E053-8931-C121-B256-5A580877132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982B59A-ED86-520B-1823-BEA6A0DF4E2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5A418CD-3CF0-F277-3631-A40BED72075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D38BDD2-E18A-AE1D-2E55-F44EF6813980}"/>
              </a:ext>
            </a:extLst>
          </p:cNvPr>
          <p:cNvSpPr txBox="1"/>
          <p:nvPr/>
        </p:nvSpPr>
        <p:spPr>
          <a:xfrm>
            <a:off x="1345740" y="807691"/>
            <a:ext cx="10615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800" i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17D2ACE-DE10-6A9F-6D5E-90EC9E5F0C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E912DA-AC91-20E3-531B-AA69F23B09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ACE1785-5BD2-E028-C2CD-1A71D822621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F63453C-1F61-AF0C-D941-31C9265D18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3CC9E11-4350-05AC-5EBC-C35DB5A179A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FF43981-E179-46CD-E598-3D5CFE15EA5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C7EF370-63B6-EAB8-05FF-8FB9CD3AABC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71E144F-02A3-40FD-8176-339036FBD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45DD961-C43E-83BF-FA48-0C02EB8031F6}"/>
              </a:ext>
            </a:extLst>
          </p:cNvPr>
          <p:cNvSpPr txBox="1"/>
          <p:nvPr/>
        </p:nvSpPr>
        <p:spPr>
          <a:xfrm>
            <a:off x="5470810" y="2690714"/>
            <a:ext cx="5859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b="1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6930C73-6ECB-445A-DA6A-E7B8174AC8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946190"/>
            <a:ext cx="985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Aujourd’hui, vous allez apprendre à lire des syllabes avancées</a:t>
            </a:r>
            <a:r>
              <a:rPr lang="pt-BR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 Regardez comment je fais</a:t>
            </a:r>
            <a:r>
              <a:rPr lang="pt-BR" sz="16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20C46E-8C6F-B4A0-F331-5E54D903D5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60615" y="4073604"/>
            <a:ext cx="666445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800" b="1" dirty="0">
                <a:solidFill>
                  <a:srgbClr val="106585"/>
                </a:solidFill>
                <a:latin typeface="Dosis" pitchFamily="2" charset="0"/>
              </a:rPr>
              <a:t>placard</a:t>
            </a:r>
            <a:endParaRPr lang="pt-BR" sz="8000" b="1" dirty="0">
              <a:solidFill>
                <a:srgbClr val="106585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0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4E006-96CC-1B52-7267-DC6AAF4F0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1D02EC-9990-8EA2-E45A-7CEDA94EF8D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41E91E5-8D8D-1032-9FEC-DA0CA198C92B}"/>
              </a:ext>
            </a:extLst>
          </p:cNvPr>
          <p:cNvGrpSpPr/>
          <p:nvPr/>
        </p:nvGrpSpPr>
        <p:grpSpPr>
          <a:xfrm>
            <a:off x="483617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EC7157-747C-9B5D-2235-D19FF31F2E2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22F7418-255E-F19B-6955-2E99F77EBE8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79EE316-8F82-D89F-2CE6-E9BA8A2B32F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BE8D51C-F33F-2943-DDA2-56997B92104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783DCE6-A443-A9A7-06B6-06EFF9DAFE0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4A33EA8-02C4-BACF-292E-CF459A139FA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FD34444-4DC1-5948-FA05-1A291006201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E78B965-7BFF-E967-D221-4933CECCCA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E9DC52B-9FFA-69B2-E2F2-AD2EE2CC4D6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59934E2-29BB-CE91-311A-4B9D313BA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8334613-CC3F-2578-78BF-887B3B687999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019919-5728-279E-0585-34E40BE48209}"/>
              </a:ext>
            </a:extLst>
          </p:cNvPr>
          <p:cNvSpPr txBox="1"/>
          <p:nvPr/>
        </p:nvSpPr>
        <p:spPr>
          <a:xfrm>
            <a:off x="1219200" y="3070331"/>
            <a:ext cx="1104899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placar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d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3CD0DE-239C-D22A-F445-04073CC22C2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1155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</a:rPr>
              <a:t> p/l/a/”pla” k/a/r “kar”. Pla- card – placard. La lettre d est muette. Lisons ensemble.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8C5161-2A7C-3BC7-F4EA-6C14325FE2D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815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 et non pas leur nom.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27894791-5824-E76A-EFE6-95DB71E4C1A9}"/>
              </a:ext>
            </a:extLst>
          </p:cNvPr>
          <p:cNvSpPr/>
          <p:nvPr/>
        </p:nvSpPr>
        <p:spPr>
          <a:xfrm rot="5400000">
            <a:off x="7480729" y="4925891"/>
            <a:ext cx="490440" cy="3902900"/>
          </a:xfrm>
          <a:prstGeom prst="rightBracket">
            <a:avLst>
              <a:gd name="adj" fmla="val 2055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9" name="Parenthèse fermante 8">
            <a:extLst>
              <a:ext uri="{FF2B5EF4-FFF2-40B4-BE49-F238E27FC236}">
                <a16:creationId xmlns:a16="http://schemas.microsoft.com/office/drawing/2014/main" id="{9BC4F2F5-82D9-0B0A-38C2-502E4CC4182C}"/>
              </a:ext>
            </a:extLst>
          </p:cNvPr>
          <p:cNvSpPr/>
          <p:nvPr/>
        </p:nvSpPr>
        <p:spPr>
          <a:xfrm rot="5400000">
            <a:off x="3216269" y="4912002"/>
            <a:ext cx="490439" cy="4053872"/>
          </a:xfrm>
          <a:prstGeom prst="rightBracket">
            <a:avLst>
              <a:gd name="adj" fmla="val 20553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718484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B9B33-D7BC-A3CE-5C44-8426203D7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4167DA-8F3D-8E04-072A-1AEDE5794D4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B3C6248-E67E-51C4-8C81-4FD085C6C45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6C06BD9-5335-13FA-BFA7-DF51CFD4348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D54AA7C-64E8-ADB9-CDA7-509921AAEC5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013909E-4893-0C6C-29CD-DBC24D5ACC4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8F7C76-0CA3-BC91-2631-50D7CA24474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C2BDD71-A091-A025-A1FF-3247E53660C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99F4D95-F924-3DEE-1989-DD73E9077A6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9846D1E-5041-78EC-BA5C-EAE98AF50BD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5BAF5C1-1FEC-802F-106A-AC0AC23DD69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04F7E9-73B7-FD86-F091-16296A58061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B2FB12F-26B2-F440-3897-223493280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29ACD96-1959-C14B-A995-4A351056A20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226749-3258-E6A3-F2C8-B5042106C5B5}"/>
              </a:ext>
            </a:extLst>
          </p:cNvPr>
          <p:cNvSpPr txBox="1"/>
          <p:nvPr/>
        </p:nvSpPr>
        <p:spPr>
          <a:xfrm>
            <a:off x="1554435" y="3088410"/>
            <a:ext cx="106375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placar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d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76E093-7A4E-BA2A-7E49-ACB87EA2F18C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moi?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F29F219-F7A8-55C4-1759-1DBF8AF68A1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0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72FE1-7230-96C8-3541-9B421D8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E51B4C-FB05-BCCD-67DF-00CE2149E34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1580535-299D-597E-16E1-078F9D16F867}"/>
              </a:ext>
            </a:extLst>
          </p:cNvPr>
          <p:cNvGrpSpPr/>
          <p:nvPr/>
        </p:nvGrpSpPr>
        <p:grpSpPr>
          <a:xfrm>
            <a:off x="483617" y="55195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8ECB3C7-273C-A455-AF6F-D56BE21DE8E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3B22328-69F7-6A07-5035-2AF2A2F658F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B6FBD1-BA7A-1DBF-8D0F-196C678C22B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49E15DD-0EFF-FFE2-3483-36694B9303C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C9B267A-3530-45D6-0C97-299534FF04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9581EE-CAF7-C947-CB4C-668F000C81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984FB63-0D2D-542D-D6B4-526127DEA48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1D77D7-8A8F-B16A-34A7-E74E0036905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C515EF0-C519-21AE-AF19-98023BD2E22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5BF7083-9CEF-2242-11A9-CE5F0288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8E7646-E303-D866-BC51-C910BC5197D5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A0EFE7-0DE6-13BE-35B2-4DFB1E47E11E}"/>
              </a:ext>
            </a:extLst>
          </p:cNvPr>
          <p:cNvSpPr txBox="1"/>
          <p:nvPr/>
        </p:nvSpPr>
        <p:spPr>
          <a:xfrm>
            <a:off x="3769966" y="3070331"/>
            <a:ext cx="872683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glac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D2ADFBE-B519-F609-CCD6-2BF633E557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g/l/a/s . “Glas” . lisons ensemble. Glace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00BE64-B50F-EB4D-BFB6-09BDFC74B2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FC2DC6E9-F8B8-79CB-58B6-C9D28F899806}"/>
              </a:ext>
            </a:extLst>
          </p:cNvPr>
          <p:cNvSpPr/>
          <p:nvPr/>
        </p:nvSpPr>
        <p:spPr>
          <a:xfrm rot="5400000">
            <a:off x="6554925" y="4417876"/>
            <a:ext cx="263248" cy="5372100"/>
          </a:xfrm>
          <a:prstGeom prst="rightBracket">
            <a:avLst>
              <a:gd name="adj" fmla="val 0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8429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01716-EE13-823B-57B6-600362C3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D76C0-2EDE-CF31-9EDA-5445ADBA548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87EA0F2-1D50-0200-DCF2-E1AF4CEFFA9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3C366EC-D9E2-5C25-E1D1-84FB8EA703C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0EFB174-CCB5-7C50-0B8D-1512BAE1527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4A816AD-2434-CAE4-4FE9-62A24A60DEF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C365235-A0BC-F0C0-B486-6881459853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DF7C37F-82C3-5A9C-4A9F-0376133C4D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AF216C9-DB44-ABB0-1EB6-9CC6C986CA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917EB01-DD85-4F5E-B7B5-442DBB18D11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E673504-F7F6-047E-672B-8E5DAD0531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12FA512-DDEA-088F-5EE1-344621C5DC8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3E93D477-F48A-5A45-E4E2-DA6A46FB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3A9423-2E13-05EE-177B-776EB372408D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772B7F-B3C1-3BED-B4B6-98DCA74EF6D6}"/>
              </a:ext>
            </a:extLst>
          </p:cNvPr>
          <p:cNvSpPr txBox="1"/>
          <p:nvPr/>
        </p:nvSpPr>
        <p:spPr>
          <a:xfrm>
            <a:off x="2006143" y="3070331"/>
            <a:ext cx="85456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glac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7B1145-C2C3-3CC4-90E4-3B657E38D3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moi?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7DBEDE-C11B-3889-06DA-853722DC36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92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FA2C-4FDB-B2CD-FA9D-2402A0FB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BBAE4-B676-D31E-D4E4-C32F2A81861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A1BD25-E3EF-99AE-0B4F-9D559AECB4ED}"/>
              </a:ext>
            </a:extLst>
          </p:cNvPr>
          <p:cNvGrpSpPr/>
          <p:nvPr/>
        </p:nvGrpSpPr>
        <p:grpSpPr>
          <a:xfrm>
            <a:off x="483617" y="55195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3DC1C29-1285-64A9-4BC8-D8378C8264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FB4C6AE-959C-ED64-EC24-BA2184F9D23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187ADFC-A3DA-E982-CCD5-B786CB4AB35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BB39B9D-DD1B-F376-4C57-890151638EA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0463C3B-86F9-4CEE-FAF0-818A0AC2A68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21F7DD8-2CA1-F24F-AC2C-52E8FE99593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404114C-FC73-749D-8B8C-ACAF9CB809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CA9B97A-5830-BB28-F15A-AE1ADA8D270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54A2800-C29C-9D05-4E62-348894BB282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BCB0E49-3F3B-7F50-D294-A91480A8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3E0C6F-6824-6C30-5E15-6F179FCE3CB2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8FA1B0-B144-05AA-CE12-38573E4EDC11}"/>
              </a:ext>
            </a:extLst>
          </p:cNvPr>
          <p:cNvSpPr txBox="1"/>
          <p:nvPr/>
        </p:nvSpPr>
        <p:spPr>
          <a:xfrm>
            <a:off x="908910" y="2933700"/>
            <a:ext cx="120713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flamme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3206D4-2F71-DF4E-C0A5-26259CEA8F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f/l/a/ m -  double m se lit “m” -  “flam”  lisons ensemble.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1FB67-91CF-0109-D00B-4304E124CB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1157078A-2DC2-9E67-4FB4-AC84A413977A}"/>
              </a:ext>
            </a:extLst>
          </p:cNvPr>
          <p:cNvSpPr/>
          <p:nvPr/>
        </p:nvSpPr>
        <p:spPr>
          <a:xfrm rot="5400000">
            <a:off x="5120311" y="2546670"/>
            <a:ext cx="617880" cy="8572502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9323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0F954-AB69-5B87-6BD1-1FACE3D0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4DDA98-83A8-F56D-25F3-4FAA21B6534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5CB5E0-0A99-4019-B453-DF03643A68D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38881FD-4662-B779-E750-EA23841E25E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302F23-63FC-45DE-8074-16704E08A04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847F28F-77E7-51D2-BCDA-EB3C1C4BEE3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1FAC31-47B3-34FE-35E1-B56FDA301D5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AB91F33-B0AA-0F67-2FBE-CB8D070AC2F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2640B3A-FDD3-E913-E084-17420382D30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B7E9EC3-856A-1FC6-0744-F25EF48DC71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E9D62E2-97E7-9B79-4BB2-F06A54A248A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FE639A7-1F08-8D13-2E4C-E205742D3E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8F0C1D6-201F-0745-4F58-8DEA3F54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FB9D573-5772-3DE5-8526-DF2C87B4731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12EE1A-3313-2B28-EBE0-2E1BF6868B7B}"/>
              </a:ext>
            </a:extLst>
          </p:cNvPr>
          <p:cNvSpPr txBox="1"/>
          <p:nvPr/>
        </p:nvSpPr>
        <p:spPr>
          <a:xfrm>
            <a:off x="1219200" y="3106857"/>
            <a:ext cx="111252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flamme</a:t>
            </a:r>
            <a:endParaRPr lang="fr-FR" sz="25800" kern="0" spc="480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D8D853-EB46-AA6B-EFEC-B2ADA4BBA1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moi?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1826D5-4380-0B94-AA87-E576934D467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45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DC6D3-1B66-D1C2-045B-BB0D4548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473450F-8128-EA6D-3ACD-373E5AB9ABA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F4B67-72EB-CFDE-A227-8A70ACF3213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F14018-5C92-2DF2-2082-E8C8EAB989E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9A146ED-B093-8EF9-8968-960314EF64D6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5477DDB-7168-144C-AA9B-56D10E0526C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syllabes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710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213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  <p:txBody>
          <a:bodyPr/>
          <a:lstStyle/>
          <a:p>
            <a:pPr defTabSz="91444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>
            <p:custDataLst>
              <p:tags r:id="rId2"/>
            </p:custDataLst>
          </p:nvPr>
        </p:nvSpPr>
        <p:spPr>
          <a:xfrm>
            <a:off x="1219200" y="1409700"/>
            <a:ext cx="11876750" cy="760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8229"/>
              </a:lnSpc>
              <a:spcAft>
                <a:spcPts val="3000"/>
              </a:spcAft>
              <a:defRPr/>
            </a:pPr>
            <a:r>
              <a:rPr lang="fr-FR" sz="66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FR" sz="60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Plan de la séance 3</a:t>
            </a:r>
            <a:endParaRPr lang="fr-FR" sz="6600" b="1" dirty="0">
              <a:solidFill>
                <a:srgbClr val="106585"/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endParaRPr lang="fr-FR" sz="1500" b="1" dirty="0">
              <a:solidFill>
                <a:schemeClr val="accent5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 1. Rituel : </a:t>
            </a:r>
            <a:r>
              <a:rPr lang="fr-FR" sz="3600" dirty="0">
                <a:latin typeface="Dosis" pitchFamily="2" charset="0"/>
                <a:cs typeface="Calibri" panose="020F0502020204030204" pitchFamily="34" charset="0"/>
              </a:rPr>
              <a:t>dictée flash</a:t>
            </a:r>
            <a:endParaRPr lang="fr-FR" sz="4400" dirty="0">
              <a:latin typeface="Dosis" pitchFamily="2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2.Vocabulaire </a:t>
            </a:r>
            <a:r>
              <a:rPr lang="fr-FR" sz="3200" dirty="0">
                <a:latin typeface="Dosis" pitchFamily="2" charset="0"/>
              </a:rPr>
              <a:t> placard – glace – flan – éplucher – froid – fruits – casserole - réfrigérateur 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3.</a:t>
            </a:r>
            <a:r>
              <a:rPr lang="fr-MA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Lecture: </a:t>
            </a:r>
            <a:r>
              <a:rPr lang="fr-MA" sz="3200" dirty="0">
                <a:latin typeface="Dosis" pitchFamily="2" charset="0"/>
              </a:rPr>
              <a:t>syllabes et mots avancés avec </a:t>
            </a:r>
            <a:r>
              <a:rPr lang="fr-FR" sz="3200" dirty="0">
                <a:latin typeface="Dosis" pitchFamily="2" charset="0"/>
              </a:rPr>
              <a:t>pl – </a:t>
            </a:r>
            <a:r>
              <a:rPr lang="fr-FR" sz="3200" dirty="0" err="1">
                <a:latin typeface="Dosis" pitchFamily="2" charset="0"/>
              </a:rPr>
              <a:t>gl</a:t>
            </a:r>
            <a:r>
              <a:rPr lang="fr-FR" sz="3200" dirty="0">
                <a:latin typeface="Dosis" pitchFamily="2" charset="0"/>
              </a:rPr>
              <a:t> - </a:t>
            </a:r>
            <a:r>
              <a:rPr lang="fr-FR" sz="3200" dirty="0" err="1">
                <a:latin typeface="Dosis" pitchFamily="2" charset="0"/>
              </a:rPr>
              <a:t>fl</a:t>
            </a:r>
            <a:endParaRPr lang="fr-FR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4.Écriture: </a:t>
            </a:r>
            <a:r>
              <a:rPr lang="fr-MA" sz="3200" dirty="0">
                <a:latin typeface="Dosis" pitchFamily="2" charset="0"/>
              </a:rPr>
              <a:t>mots avancés et phrases avec pl – </a:t>
            </a:r>
            <a:r>
              <a:rPr lang="fr-MA" sz="3200" dirty="0" err="1">
                <a:latin typeface="Dosis" pitchFamily="2" charset="0"/>
              </a:rPr>
              <a:t>gl</a:t>
            </a:r>
            <a:r>
              <a:rPr lang="fr-MA" sz="3200" dirty="0">
                <a:latin typeface="Dosis" pitchFamily="2" charset="0"/>
              </a:rPr>
              <a:t> - </a:t>
            </a:r>
            <a:r>
              <a:rPr lang="fr-MA" sz="3200" dirty="0" err="1">
                <a:latin typeface="Dosis" pitchFamily="2" charset="0"/>
              </a:rPr>
              <a:t>fl</a:t>
            </a:r>
            <a:endParaRPr lang="fr-MA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5.Pratique autonome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6.Jeu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B285C9-C0F8-D54A-C597-3B205FF0BC8B}"/>
              </a:ext>
            </a:extLst>
          </p:cNvPr>
          <p:cNvGrpSpPr/>
          <p:nvPr/>
        </p:nvGrpSpPr>
        <p:grpSpPr>
          <a:xfrm>
            <a:off x="11769948" y="3359766"/>
            <a:ext cx="1066274" cy="418206"/>
            <a:chOff x="3663231" y="3540342"/>
            <a:chExt cx="1066274" cy="38554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0A759C9-628A-E953-460B-A5BA3FFCE08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4B05220-8793-5019-507D-45BA24E57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A7F5D616-D051-C6E7-3B2C-B6E934CC85C1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6049D47-7F43-1DEA-C6A9-BBDEE9D1F445}"/>
              </a:ext>
            </a:extLst>
          </p:cNvPr>
          <p:cNvGrpSpPr/>
          <p:nvPr/>
        </p:nvGrpSpPr>
        <p:grpSpPr>
          <a:xfrm>
            <a:off x="11499791" y="5069820"/>
            <a:ext cx="1172173" cy="418206"/>
            <a:chOff x="3409614" y="4049374"/>
            <a:chExt cx="1172173" cy="38554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C0ACB3C-A9E9-0B32-C252-6E4619B8DEBF}"/>
                </a:ext>
              </a:extLst>
            </p:cNvPr>
            <p:cNvSpPr/>
            <p:nvPr/>
          </p:nvSpPr>
          <p:spPr>
            <a:xfrm>
              <a:off x="3807434" y="4107177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14BB633E-09B7-6180-472A-CC9AA6A40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614" y="4049374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6960B82-0C5A-E30E-C9E0-888C833AC80E}"/>
                </a:ext>
              </a:extLst>
            </p:cNvPr>
            <p:cNvSpPr txBox="1"/>
            <p:nvPr/>
          </p:nvSpPr>
          <p:spPr>
            <a:xfrm>
              <a:off x="3833600" y="4093277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8D3E59-D6FA-5219-C275-AEBF739C62AC}"/>
              </a:ext>
            </a:extLst>
          </p:cNvPr>
          <p:cNvGrpSpPr/>
          <p:nvPr/>
        </p:nvGrpSpPr>
        <p:grpSpPr>
          <a:xfrm>
            <a:off x="11727242" y="6034032"/>
            <a:ext cx="1108980" cy="418206"/>
            <a:chOff x="3581032" y="3265648"/>
            <a:chExt cx="1108980" cy="385540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DCED4454-6111-386F-2617-725AD62DFC5D}"/>
                </a:ext>
              </a:extLst>
            </p:cNvPr>
            <p:cNvSpPr/>
            <p:nvPr/>
          </p:nvSpPr>
          <p:spPr>
            <a:xfrm>
              <a:off x="3848841" y="3365519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C2E4D29-3784-36C2-3F31-1D45AF0B0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032" y="3265648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942CFC0-A202-F883-59E5-2FEC07AA723F}"/>
                </a:ext>
              </a:extLst>
            </p:cNvPr>
            <p:cNvSpPr txBox="1"/>
            <p:nvPr/>
          </p:nvSpPr>
          <p:spPr>
            <a:xfrm>
              <a:off x="3941825" y="334358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40 min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7907D5B-B91E-C41D-049F-B072AB707B16}"/>
              </a:ext>
            </a:extLst>
          </p:cNvPr>
          <p:cNvGrpSpPr/>
          <p:nvPr/>
        </p:nvGrpSpPr>
        <p:grpSpPr>
          <a:xfrm>
            <a:off x="11753408" y="7828183"/>
            <a:ext cx="1132930" cy="418206"/>
            <a:chOff x="3663231" y="3540342"/>
            <a:chExt cx="1017343" cy="385540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CDBED388-7B20-662E-2579-6CF419611DE7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07186F6-3906-26B1-9DFA-07221F5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1330085-263F-1AC5-856A-1C515E8881E1}"/>
                </a:ext>
              </a:extLst>
            </p:cNvPr>
            <p:cNvSpPr txBox="1"/>
            <p:nvPr/>
          </p:nvSpPr>
          <p:spPr>
            <a:xfrm>
              <a:off x="3932387" y="3616156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ED9E39D-FD6B-BBB0-92DE-F92FAE5B7C3E}"/>
              </a:ext>
            </a:extLst>
          </p:cNvPr>
          <p:cNvGrpSpPr/>
          <p:nvPr/>
        </p:nvGrpSpPr>
        <p:grpSpPr>
          <a:xfrm>
            <a:off x="11709776" y="8597077"/>
            <a:ext cx="1237986" cy="418206"/>
            <a:chOff x="3663231" y="3540342"/>
            <a:chExt cx="1066274" cy="38554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ADD7E62-00C3-7822-0C55-DB1A8401ECB4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CE70611-7BB1-2B23-080A-A50242166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7DC2E05-312A-8411-CAB7-C88B2248CD8E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E4C8F21-50CF-7E15-F22F-230A6C632737}"/>
              </a:ext>
            </a:extLst>
          </p:cNvPr>
          <p:cNvGrpSpPr/>
          <p:nvPr/>
        </p:nvGrpSpPr>
        <p:grpSpPr>
          <a:xfrm>
            <a:off x="11744655" y="6972300"/>
            <a:ext cx="1021037" cy="418206"/>
            <a:chOff x="3332095" y="2716733"/>
            <a:chExt cx="1021037" cy="38554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1F0C862A-53F0-35F3-9808-D009BE47888A}"/>
                </a:ext>
              </a:extLst>
            </p:cNvPr>
            <p:cNvSpPr/>
            <p:nvPr/>
          </p:nvSpPr>
          <p:spPr>
            <a:xfrm>
              <a:off x="3604945" y="2790930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B4F3F7E6-AEF3-3DA1-51D8-6E761F5A0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095" y="2716733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36793DEE-54F1-BA3F-44DB-E25ABA04EE98}"/>
                </a:ext>
              </a:extLst>
            </p:cNvPr>
            <p:cNvSpPr txBox="1"/>
            <p:nvPr/>
          </p:nvSpPr>
          <p:spPr>
            <a:xfrm>
              <a:off x="3590581" y="273904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216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A473A-6325-9DEE-E1CB-E12F17F0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C890F9-E3C9-4E6C-9E75-BA813503F13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6F3C201-5DC1-4F13-4E26-FF722CF3850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5F24A1D-32F6-F04A-1FF0-363056655B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FC5439B-26FB-0E34-FF96-8BB842CA185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711550D-F339-DF51-48CE-B062B74D6E3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EDF7595-EEB0-BB90-3F2C-BCB44ADC701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3F6F48A8-8BB6-5703-B8F4-629A2620EBA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DCF9340-DA49-6657-E06C-5E0BB548BB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D375004-E62E-0134-73E2-37DAB66B856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E15D765-53E9-1EC6-948C-75A71AA25DC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8B27FE3-2A0B-C5D0-BC8B-226C4319D63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4B6ABFC-722A-33B7-E3BA-9375BCF2D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772BC4F-72D0-6886-1E62-165F094A5EF5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lire les syllabes. Écoutez attentivement.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A118A0B2-119F-C626-4FFB-FE118F6DFE8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0A32FB6D-D7C4-FFC8-D07C-C08136762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6B364C-356F-DEA4-3D89-98F1CCF37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01470F4-9C8A-9E30-10FB-C650C45BD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04371"/>
              </p:ext>
            </p:extLst>
          </p:nvPr>
        </p:nvGraphicFramePr>
        <p:xfrm>
          <a:off x="579120" y="3360260"/>
          <a:ext cx="12146278" cy="4503612"/>
        </p:xfrm>
        <a:graphic>
          <a:graphicData uri="http://schemas.openxmlformats.org/drawingml/2006/table">
            <a:tbl>
              <a:tblPr/>
              <a:tblGrid>
                <a:gridCol w="1526404">
                  <a:extLst>
                    <a:ext uri="{9D8B030D-6E8A-4147-A177-3AD203B41FA5}">
                      <a16:colId xmlns:a16="http://schemas.microsoft.com/office/drawing/2014/main" val="3434430523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2249661064"/>
                    </a:ext>
                  </a:extLst>
                </a:gridCol>
                <a:gridCol w="1493927">
                  <a:extLst>
                    <a:ext uri="{9D8B030D-6E8A-4147-A177-3AD203B41FA5}">
                      <a16:colId xmlns:a16="http://schemas.microsoft.com/office/drawing/2014/main" val="528027743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710892522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1241873039"/>
                    </a:ext>
                  </a:extLst>
                </a:gridCol>
                <a:gridCol w="1493927">
                  <a:extLst>
                    <a:ext uri="{9D8B030D-6E8A-4147-A177-3AD203B41FA5}">
                      <a16:colId xmlns:a16="http://schemas.microsoft.com/office/drawing/2014/main" val="2138411034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3448628979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3585900888"/>
                    </a:ext>
                  </a:extLst>
                </a:gridCol>
              </a:tblGrid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bli</a:t>
                      </a:r>
                      <a:r>
                        <a:rPr lang="fr-MA" sz="5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oub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80163"/>
                  </a:ext>
                </a:extLst>
              </a:tr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fli</a:t>
                      </a:r>
                      <a:r>
                        <a:rPr lang="fr-MA" sz="5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apl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13152"/>
                  </a:ext>
                </a:extLst>
              </a:tr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</a:t>
                      </a:r>
                      <a:r>
                        <a:rPr lang="fr-MA" sz="5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abl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afl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01860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5C9D3E5-EB3A-EA28-254A-D395719AA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6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732E-9C2D-2755-6D34-9ABB8E840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894AFC-6132-424D-028C-EFB12FC6CB9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A79DA6-5CB3-5891-074C-FCB3F4636C11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B1413B0-66BC-CE9F-A0EC-47E16830FB8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C4B20C7-7FAF-CC04-61B6-A243B61E2FF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9A1DB56-8074-9D78-DCFF-DC8FE6854A4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C9CD119-04F6-D129-213B-E3E8A6E6266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BC7B1C-1D2E-4D95-B980-53E0FC5CD7B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BAC49F9-B4EB-273F-AF3D-20FEA0F396A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A319FBB-069F-8AAB-FEFF-9028EC8C7F5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E74E4CB-5E86-A0D4-1E64-A12DCDF7F7F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C6CF598-1C05-5DD4-CB71-2CB6F45E898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BF47D48-93C7-E906-E2E0-15D1D686F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4CBED9F-9B04-6996-AFA1-966E7D06ECAF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ensemble.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A92B3029-F387-0C17-8DAD-97A9725084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3E73F65-458B-C4AF-A8ED-0CA818D9E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1306AD1-28D7-8396-B71E-D24D33A4A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79DAA8A-C05A-00C6-2611-FA792ADDDFB4}"/>
              </a:ext>
            </a:extLst>
          </p:cNvPr>
          <p:cNvGraphicFramePr>
            <a:graphicFrameLocks noGrp="1"/>
          </p:cNvGraphicFramePr>
          <p:nvPr/>
        </p:nvGraphicFramePr>
        <p:xfrm>
          <a:off x="579120" y="3360260"/>
          <a:ext cx="12146278" cy="4503612"/>
        </p:xfrm>
        <a:graphic>
          <a:graphicData uri="http://schemas.openxmlformats.org/drawingml/2006/table">
            <a:tbl>
              <a:tblPr/>
              <a:tblGrid>
                <a:gridCol w="1526404">
                  <a:extLst>
                    <a:ext uri="{9D8B030D-6E8A-4147-A177-3AD203B41FA5}">
                      <a16:colId xmlns:a16="http://schemas.microsoft.com/office/drawing/2014/main" val="3434430523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2249661064"/>
                    </a:ext>
                  </a:extLst>
                </a:gridCol>
                <a:gridCol w="1493927">
                  <a:extLst>
                    <a:ext uri="{9D8B030D-6E8A-4147-A177-3AD203B41FA5}">
                      <a16:colId xmlns:a16="http://schemas.microsoft.com/office/drawing/2014/main" val="528027743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710892522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1241873039"/>
                    </a:ext>
                  </a:extLst>
                </a:gridCol>
                <a:gridCol w="1493927">
                  <a:extLst>
                    <a:ext uri="{9D8B030D-6E8A-4147-A177-3AD203B41FA5}">
                      <a16:colId xmlns:a16="http://schemas.microsoft.com/office/drawing/2014/main" val="2138411034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3448628979"/>
                    </a:ext>
                  </a:extLst>
                </a:gridCol>
                <a:gridCol w="1526404">
                  <a:extLst>
                    <a:ext uri="{9D8B030D-6E8A-4147-A177-3AD203B41FA5}">
                      <a16:colId xmlns:a16="http://schemas.microsoft.com/office/drawing/2014/main" val="3585900888"/>
                    </a:ext>
                  </a:extLst>
                </a:gridCol>
              </a:tblGrid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bli</a:t>
                      </a:r>
                      <a:r>
                        <a:rPr lang="fr-MA" sz="5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oub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080163"/>
                  </a:ext>
                </a:extLst>
              </a:tr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fli</a:t>
                      </a:r>
                      <a:r>
                        <a:rPr lang="fr-MA" sz="5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apl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413152"/>
                  </a:ext>
                </a:extLst>
              </a:tr>
              <a:tr h="3404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abl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afl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01860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D12EF48-6A35-139B-07C8-F2B24D0BD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8858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29F67-5043-0179-82D6-5A5977C79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4A2B07A-80BA-951E-DBA4-FAA3090EA90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D96E25A-A358-7195-C808-D792E600DF3D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D388E56-2537-F5D4-D077-27A26ABCE64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1A452CFB-2394-99AC-4C25-19674CB098E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C1DF2D9-EFCF-DF11-7043-0141B67417F1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mots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571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4089F-3C18-E8C4-3B21-B3FB39B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42FC10-C616-3757-34C3-B1094BC5336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30B4D97-30E4-4C22-B80B-D2892C09EA55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CDCD9AA-95E9-58F4-6032-EC43395C144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18E1A92-C4DE-DEDA-F711-58D9EAC36E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497B767-5399-7D9D-F8D6-8EEC3EEE475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FE71170-9129-4010-8731-B10AF18170C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708CA44-D115-63C2-098D-2A2FF909353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13C1B057-7453-C240-3D74-3E8106A0A1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059E35F6-6B81-7585-EE91-4E2931BC9F7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796C046-3700-C60A-6037-235ECBCF895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19D3931-6036-B23F-E5C6-0A067A58B7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F8A12A5-D2F8-ED59-BA99-72D3C996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4E1721-22F6-F34F-263A-C5E4C53BA1F6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lire les mots. Écoutez attentivement.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4D997796-2E4D-49C4-7E97-80A1D4058EE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3B4E067-48DA-CD12-C078-0BBE0705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0D175D7-545E-CE8F-23FF-FE443727C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9D4DE8BD-5630-BC96-868C-0A358ACCF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18385"/>
              </p:ext>
            </p:extLst>
          </p:nvPr>
        </p:nvGraphicFramePr>
        <p:xfrm>
          <a:off x="625475" y="2154427"/>
          <a:ext cx="12192000" cy="5678805"/>
        </p:xfrm>
        <a:graphic>
          <a:graphicData uri="http://schemas.openxmlformats.org/drawingml/2006/table">
            <a:tbl>
              <a:tblPr/>
              <a:tblGrid>
                <a:gridCol w="2042984">
                  <a:extLst>
                    <a:ext uri="{9D8B030D-6E8A-4147-A177-3AD203B41FA5}">
                      <a16:colId xmlns:a16="http://schemas.microsoft.com/office/drawing/2014/main" val="362229892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3680083142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023467033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2694224438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2728065376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078716688"/>
                    </a:ext>
                  </a:extLst>
                </a:gridCol>
              </a:tblGrid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cartabl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plum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réclam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flach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73264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aplati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clôtur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brocoli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sablé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0250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Plissé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glac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obligé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oubli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plag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049885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flût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t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flou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placar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d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flamm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025198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tabl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palm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capabl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slalome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clou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38751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18FF4B9A-D2F0-DB8F-D77A-16E46A9B0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75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3C8B0-74E2-4F6B-536F-50FC380B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92DA8D-52DD-B858-9E85-B546EFB21D6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15BB62B-89FF-8087-E156-F30336EC8981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7413732-01AF-31C7-2E3C-5B621EBDE5E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7E5C39D-5178-B5AC-7141-153095A7897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260AFF-7DD4-EB56-6A69-B84F6AE3601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50A6D5B-7B21-A447-2CBB-A37835FDA2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D36AEB4-A98B-0124-EBBC-7246E564452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A8C2540-62FC-6414-CDC0-D2D08B227D6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41F4A90-B974-B238-B83D-FB1E14C845A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056F786-9485-9A49-2961-9E357657A23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5F32FD7-2943-9830-C02D-40A213AB24A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6A2E8E8-16C3-A473-F631-DEA767517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23BDBE6-9C5E-16B5-3C10-BD7E21ADA38B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lire?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2C604EDF-C967-D08C-D4A6-23730AE643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3211000-D7A4-3B09-64E5-D433CD88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025393-23CB-65D9-F81E-BD2E20371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45839F1-7C3A-2CBF-DC92-F6F4B8E66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26035"/>
              </p:ext>
            </p:extLst>
          </p:nvPr>
        </p:nvGraphicFramePr>
        <p:xfrm>
          <a:off x="625475" y="2154427"/>
          <a:ext cx="12192000" cy="5678805"/>
        </p:xfrm>
        <a:graphic>
          <a:graphicData uri="http://schemas.openxmlformats.org/drawingml/2006/table">
            <a:tbl>
              <a:tblPr/>
              <a:tblGrid>
                <a:gridCol w="2042984">
                  <a:extLst>
                    <a:ext uri="{9D8B030D-6E8A-4147-A177-3AD203B41FA5}">
                      <a16:colId xmlns:a16="http://schemas.microsoft.com/office/drawing/2014/main" val="362229892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3680083142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023467033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2694224438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2728065376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078716688"/>
                    </a:ext>
                  </a:extLst>
                </a:gridCol>
              </a:tblGrid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cartabl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plum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réclam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flach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73264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aplati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clôtur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brocoli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sablé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0250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Plissé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glac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obligé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oubli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plag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3049885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flût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t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flou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placar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d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flamm</a:t>
                      </a:r>
                      <a:r>
                        <a:rPr lang="fr-MA" sz="40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025198"/>
                  </a:ext>
                </a:extLst>
              </a:tr>
              <a:tr h="36273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tabl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palm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capabl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slalome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clou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387517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D3478DA-1B96-6DDE-29D8-400E36E2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942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6C76-B464-8930-099C-6056F589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033521B-1748-102B-1A2C-CB938C3C9A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03F8DA2-3D03-576A-E263-6BEE599F890B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82D15-EABF-5156-36AE-0E60EA6D9E5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7A468B0-1B6A-A7EF-8639-F1C231C67B7E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0EC258-962B-40AB-A589-D979D8BD1CB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(2)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 jeu du duel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FF24D4C-95C9-8169-C202-3313533C6B19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DC48A00-1B14-B15F-5250-491FB625FE1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4151ED9D-FAE0-1650-B84B-A9FE627762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63" y="6856310"/>
            <a:ext cx="415339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6C04-2FDC-158B-CAF6-25107176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654EE-A668-2D84-A7EE-C80CEEEFA2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4B71BBB-AA87-01C0-B192-379D57DB2B2A}"/>
              </a:ext>
            </a:extLst>
          </p:cNvPr>
          <p:cNvGrpSpPr/>
          <p:nvPr/>
        </p:nvGrpSpPr>
        <p:grpSpPr>
          <a:xfrm>
            <a:off x="483617" y="65557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F0AFED1-AF1F-5F58-B9AF-543744AC29A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ADDA704-0F51-6208-E3DA-654697D0DBA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6BF7D7C-EE0D-9455-2C97-1E684C22A1E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C78C36-AA32-4E35-E56D-4EE0B05BE8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B71E848-51D8-EF17-525C-C5ADB2A5134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C15FE5F-44B0-ED86-A334-7BAACD454CF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6D7A63E-C927-A80A-7292-C41EDA01BFE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FB791B-FB80-88E8-E04D-09D0AB25AF3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08CE6BC-31E6-E9E7-3619-15ECCD2422E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E38D66F-D834-8E3B-92DD-315F57A1D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CC46C18-E68C-F1F0-71F3-77D55F753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638" y="1358560"/>
            <a:ext cx="1381080" cy="112044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20FD81-FEF4-E1A1-718D-92BCF1BA51DF}"/>
              </a:ext>
            </a:extLst>
          </p:cNvPr>
          <p:cNvSpPr txBox="1"/>
          <p:nvPr/>
        </p:nvSpPr>
        <p:spPr>
          <a:xfrm>
            <a:off x="1118287" y="779861"/>
            <a:ext cx="1195022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Vous  allez passer au tableau pour jouer à  deux. </a:t>
            </a:r>
            <a:r>
              <a:rPr kumimoji="0" lang="fr-M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Un élève montre quatre mots, un après l’autre, et l’autre lit les mots. Par la suite les rôles seront échangés</a:t>
            </a:r>
            <a:r>
              <a:rPr kumimoji="0" lang="fr-MA" sz="22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538C7B-3554-FDAE-7675-012DC08ACC5E}"/>
              </a:ext>
            </a:extLst>
          </p:cNvPr>
          <p:cNvSpPr txBox="1"/>
          <p:nvPr/>
        </p:nvSpPr>
        <p:spPr>
          <a:xfrm>
            <a:off x="2667000" y="6434435"/>
            <a:ext cx="3722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  Je montre 4 mots ou syllabes au hasard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2E973A-23D5-883F-F58B-F8102C830DA8}"/>
              </a:ext>
            </a:extLst>
          </p:cNvPr>
          <p:cNvSpPr txBox="1"/>
          <p:nvPr/>
        </p:nvSpPr>
        <p:spPr>
          <a:xfrm>
            <a:off x="7605148" y="6382910"/>
            <a:ext cx="3249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Je lis les mots </a:t>
            </a:r>
          </a:p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ou les syllabes</a:t>
            </a: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C73E8A89-DA94-4EF7-81C9-B8B0C30145B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8" y="2515573"/>
            <a:ext cx="6255876" cy="34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6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0D67B-D6E3-9D69-06C4-892B8E1F1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DA4B6C-F5DA-571A-955A-5805602F08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595D0FD-C21A-B362-C139-0D4F2CB3CDA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E99908-21D0-DC1D-737F-581766ADE81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09EE252-D2FB-86C8-678A-A8B01881953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5CD3840-A882-6167-CB70-F6EE84C71F9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034E830-5F4E-E443-32FB-5811F1BDDE0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EF2FA5F-F883-5D07-49B8-52444588AF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3D92FFF-E22B-62F0-D2D1-E8F42AB680A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2F04311-409C-D485-D5B3-2A2A7AE997F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3471CEA-29C8-A867-CE3C-EE5B2197C5B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F53D13-8F1E-F560-BCF5-B63096D0735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4B34C15-4302-E049-6431-72AE01266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0007BF6-30D0-F916-9371-D822CE7A723D}"/>
              </a:ext>
            </a:extLst>
          </p:cNvPr>
          <p:cNvSpPr txBox="1"/>
          <p:nvPr/>
        </p:nvSpPr>
        <p:spPr>
          <a:xfrm>
            <a:off x="1172612" y="664616"/>
            <a:ext cx="129506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Maintenant, on va commencer le jeu. Qui veut passer au tableau?</a:t>
            </a:r>
          </a:p>
          <a:p>
            <a:pPr lvl="0" defTabSz="685834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 gagnant sera celui qui aura plus de lectures correctes. </a:t>
            </a:r>
          </a:p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7EB7C245-EB84-C171-C920-C7A54274283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F53B89D-3054-0D68-2CEE-66E4C2239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870004-D5E4-F641-116B-62FB64C0F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9750770-32B3-9E38-D91A-B6DDDA3B6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63373"/>
              </p:ext>
            </p:extLst>
          </p:nvPr>
        </p:nvGraphicFramePr>
        <p:xfrm>
          <a:off x="609600" y="3024981"/>
          <a:ext cx="12344400" cy="5678805"/>
        </p:xfrm>
        <a:graphic>
          <a:graphicData uri="http://schemas.openxmlformats.org/drawingml/2006/table">
            <a:tbl>
              <a:tblPr/>
              <a:tblGrid>
                <a:gridCol w="2068521">
                  <a:extLst>
                    <a:ext uri="{9D8B030D-6E8A-4147-A177-3AD203B41FA5}">
                      <a16:colId xmlns:a16="http://schemas.microsoft.com/office/drawing/2014/main" val="3458139662"/>
                    </a:ext>
                  </a:extLst>
                </a:gridCol>
                <a:gridCol w="2035158">
                  <a:extLst>
                    <a:ext uri="{9D8B030D-6E8A-4147-A177-3AD203B41FA5}">
                      <a16:colId xmlns:a16="http://schemas.microsoft.com/office/drawing/2014/main" val="771464400"/>
                    </a:ext>
                  </a:extLst>
                </a:gridCol>
                <a:gridCol w="2068521">
                  <a:extLst>
                    <a:ext uri="{9D8B030D-6E8A-4147-A177-3AD203B41FA5}">
                      <a16:colId xmlns:a16="http://schemas.microsoft.com/office/drawing/2014/main" val="3602423836"/>
                    </a:ext>
                  </a:extLst>
                </a:gridCol>
                <a:gridCol w="2068521">
                  <a:extLst>
                    <a:ext uri="{9D8B030D-6E8A-4147-A177-3AD203B41FA5}">
                      <a16:colId xmlns:a16="http://schemas.microsoft.com/office/drawing/2014/main" val="1087109378"/>
                    </a:ext>
                  </a:extLst>
                </a:gridCol>
                <a:gridCol w="2035158">
                  <a:extLst>
                    <a:ext uri="{9D8B030D-6E8A-4147-A177-3AD203B41FA5}">
                      <a16:colId xmlns:a16="http://schemas.microsoft.com/office/drawing/2014/main" val="21679297"/>
                    </a:ext>
                  </a:extLst>
                </a:gridCol>
                <a:gridCol w="2068521">
                  <a:extLst>
                    <a:ext uri="{9D8B030D-6E8A-4147-A177-3AD203B41FA5}">
                      <a16:colId xmlns:a16="http://schemas.microsoft.com/office/drawing/2014/main" val="3732732406"/>
                    </a:ext>
                  </a:extLst>
                </a:gridCol>
              </a:tblGrid>
              <a:tr h="2478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cartabl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plum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réclam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flach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3696168"/>
                  </a:ext>
                </a:extLst>
              </a:tr>
              <a:tr h="2478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aplati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clôtur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brocoli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sablé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11777"/>
                  </a:ext>
                </a:extLst>
              </a:tr>
              <a:tr h="2478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blé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Plissé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glac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obligé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oubli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plag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885930"/>
                  </a:ext>
                </a:extLst>
              </a:tr>
              <a:tr h="2478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parl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flût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t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flou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placar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d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flamm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487856"/>
                  </a:ext>
                </a:extLst>
              </a:tr>
              <a:tr h="247827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tabl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palm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capabl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slalom</a:t>
                      </a:r>
                      <a:r>
                        <a:rPr lang="fr-MA" sz="4000" b="1" i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Dosis-SemiBold"/>
                        </a:rPr>
                        <a:t>e</a:t>
                      </a: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 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plaqu</a:t>
                      </a:r>
                      <a:r>
                        <a:rPr lang="fr-MA" sz="40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2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fr-MA" sz="40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clou</a:t>
                      </a:r>
                      <a:endParaRPr lang="fr-MA" sz="32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285348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629CE56-FCDB-555C-2B14-DD6E935FE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530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4F5E0-8F01-6F1A-15CB-BBCBFA9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AB38DBE-AC2F-1330-C23F-01CC68C0B63C}"/>
              </a:ext>
            </a:extLst>
          </p:cNvPr>
          <p:cNvGrpSpPr/>
          <p:nvPr/>
        </p:nvGrpSpPr>
        <p:grpSpPr>
          <a:xfrm>
            <a:off x="-18288" y="7239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ADB67B6-DE6C-4741-DC87-12666F1B67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AF71B1-D517-55D3-6320-786EBC3FC65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881432-562C-A63B-27AB-0794AB8036DA}"/>
                </a:ext>
              </a:extLst>
            </p:cNvPr>
            <p:cNvSpPr/>
            <p:nvPr/>
          </p:nvSpPr>
          <p:spPr>
            <a:xfrm>
              <a:off x="4119256" y="4218"/>
              <a:ext cx="10637127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mots-outils: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Chez - que - qui - à côté -peu - beaucoup- nous vous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3470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1281-597E-E255-CA76-7F520F5A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632D74-BBE9-07F8-C4ED-4C874D31949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952152-425B-4C4B-CF99-2163A31B5A1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0BCF893-E221-BDB9-2397-5BBEB27FCB7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CFE75A6-9B22-8F79-9FF4-84E21692FED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ABEFC41-3773-89B1-E60C-E0CF997B7F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DB875F1-919C-9F88-5215-544B7F223FF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6B3CA70-7B3B-42B0-3D88-E67E696BF9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C594A0D-486E-D96E-A5F9-40AE71F264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E32D885-3721-642E-80DB-B22920732C8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216036-6275-200C-C842-786F1B479B1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89DDE33-5FA8-9CF3-7EED-E2C86191389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7AF89D6-52CA-5191-ADDA-3374E833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984D6DD-ACD4-9EAA-38BA-45A31F084F2C}"/>
              </a:ext>
            </a:extLst>
          </p:cNvPr>
          <p:cNvSpPr txBox="1"/>
          <p:nvPr/>
        </p:nvSpPr>
        <p:spPr>
          <a:xfrm>
            <a:off x="4686300" y="4218872"/>
            <a:ext cx="8229600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76">
              <a:lnSpc>
                <a:spcPts val="8324"/>
              </a:lnSpc>
            </a:pPr>
            <a:r>
              <a:rPr lang="fr-FR" sz="72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Chez – que – qui – à côté</a:t>
            </a:r>
          </a:p>
          <a:p>
            <a:pPr algn="ctr" defTabSz="514376">
              <a:lnSpc>
                <a:spcPts val="8324"/>
              </a:lnSpc>
            </a:pPr>
            <a:r>
              <a:rPr lang="fr-FR" sz="72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peu- vous- nous- beaucoup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55179926-A186-9CCA-855D-7D146F207EA6}"/>
              </a:ext>
            </a:extLst>
          </p:cNvPr>
          <p:cNvSpPr/>
          <p:nvPr/>
        </p:nvSpPr>
        <p:spPr>
          <a:xfrm>
            <a:off x="4800601" y="3498846"/>
            <a:ext cx="8153399" cy="3016254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6" name="Image 5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08DC1D82-B91B-8E53-AE0D-DAF020687F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5562600" cy="52923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7E74B6-9754-74DF-98E5-30BC0BFFF668}"/>
              </a:ext>
            </a:extLst>
          </p:cNvPr>
          <p:cNvSpPr txBox="1"/>
          <p:nvPr/>
        </p:nvSpPr>
        <p:spPr>
          <a:xfrm>
            <a:off x="1581150" y="936117"/>
            <a:ext cx="9486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allons réviser les mots outils.</a:t>
            </a:r>
          </a:p>
        </p:txBody>
      </p:sp>
    </p:spTree>
    <p:extLst>
      <p:ext uri="{BB962C8B-B14F-4D97-AF65-F5344CB8AC3E}">
        <p14:creationId xmlns:p14="http://schemas.microsoft.com/office/powerpoint/2010/main" val="253593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F9126F-A8C1-7A04-538F-2484106AB90E}"/>
              </a:ext>
            </a:extLst>
          </p:cNvPr>
          <p:cNvSpPr/>
          <p:nvPr/>
        </p:nvSpPr>
        <p:spPr>
          <a:xfrm>
            <a:off x="-4763" y="4762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588AC0-8CB1-8658-4D37-61A796B2B6B8}"/>
              </a:ext>
            </a:extLst>
          </p:cNvPr>
          <p:cNvSpPr/>
          <p:nvPr/>
        </p:nvSpPr>
        <p:spPr>
          <a:xfrm>
            <a:off x="409204" y="500287"/>
            <a:ext cx="13154395" cy="933850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A94F5EB-87AD-70CE-B48B-ED0C63D7F57E}"/>
              </a:ext>
            </a:extLst>
          </p:cNvPr>
          <p:cNvSpPr/>
          <p:nvPr/>
        </p:nvSpPr>
        <p:spPr>
          <a:xfrm>
            <a:off x="434569" y="49223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FEA8EFC-9451-1CF0-7EE9-1E271F19F8D4}"/>
              </a:ext>
            </a:extLst>
          </p:cNvPr>
          <p:cNvSpPr txBox="1"/>
          <p:nvPr/>
        </p:nvSpPr>
        <p:spPr>
          <a:xfrm>
            <a:off x="1425540" y="605597"/>
            <a:ext cx="994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         Bonjour ! Nous allons commencer la séance de français. </a:t>
            </a:r>
          </a:p>
        </p:txBody>
      </p:sp>
      <p:pic>
        <p:nvPicPr>
          <p:cNvPr id="7" name="Image 6" descr="Une image contenant croquis, dessin, Visage huma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DCA860D-A701-626B-BD7E-6BD89B1E0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2674827"/>
            <a:ext cx="8586786" cy="572452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FA2867C-AED3-F778-FBA2-8B7D8790B25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047B9A-F84F-AAE4-B0C6-539DBAACC4F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8EC9F21-9B04-599C-152E-3947964D7D7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E72B79E-BFE1-31E6-2C21-26AD3D6EFA9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868E5A3-67E6-08B6-B65D-A56075B4D7C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EBB8A34-8F02-7AB9-9E85-7DBF8942FFB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0841995-CFEE-A313-C50C-FD1F08EFD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B8047377-F4CC-FD8C-5590-4B9B557A9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8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C23A5-028B-96E8-2BAF-03A7BF4C6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94C4B1C-EF44-A161-35DD-E31DCD4A788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BD25FA5-B538-F2FB-9EBD-A39DF58B4483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AC06399-4A57-7DED-1AFB-D03ED1F2099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/>
                <a:t>dd</a:t>
              </a: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9AAF545-4746-DF56-AF1C-BD24B9BD58A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6E99B40-3656-2676-A15F-442D385CC47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4D94643-8111-98C2-5E36-2254D30BA24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3E2385C-3107-1DF2-54E0-7ADEF85A69BD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E488F10-808C-4B3C-93C5-8F95183D821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628A2D0-B9C4-5834-61E4-79B99F0D1D7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BC6A9C-B165-BBC7-182A-568C6947DB5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C33BE54-FD52-5CFB-AE6E-7C9230F31CF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CA90399-C030-FA0D-F429-D9AB2E63D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8A709F-4DB7-2A81-9243-3A9983510555}"/>
              </a:ext>
            </a:extLst>
          </p:cNvPr>
          <p:cNvSpPr txBox="1"/>
          <p:nvPr/>
        </p:nvSpPr>
        <p:spPr>
          <a:xfrm>
            <a:off x="1507626" y="778630"/>
            <a:ext cx="11487782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Il y a peu de pommes - beaucoup de pommes. Répétons ensemble: peu- beaucoup.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400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Montrer les deux quantités  pour faire comparer.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3A3C489-2287-4DB6-57BF-B6016A5C6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9076B0-2003-0D91-586E-D75B4F8958A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7882" y="633290"/>
            <a:ext cx="1843445" cy="15475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6A9661A-BF62-E0E6-1D01-5A028A1B4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5315" y="3089307"/>
            <a:ext cx="7573504" cy="463336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5890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E677-CEAD-213A-5DE5-82BA6373D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1BE1CD-67C2-20A2-FDC7-4CDDFF97762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09113C0-0200-4F61-3D8E-5BA87A5BD729}"/>
              </a:ext>
            </a:extLst>
          </p:cNvPr>
          <p:cNvGrpSpPr/>
          <p:nvPr/>
        </p:nvGrpSpPr>
        <p:grpSpPr>
          <a:xfrm>
            <a:off x="407418" y="766008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D6C0236-D120-7D10-E56D-CD298C443F1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FA28F8B-592E-696F-0A9B-E24723F5F1B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45EC845F-75A7-6F85-A337-2E0B697EEA7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DC4718D-A7E3-E626-8834-7A9BCB059CC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6F7E47D-02B9-A8E8-D345-678940AED36D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789D0511-2724-101D-8FC6-09D69901EF8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04D36D7-5DC0-5127-2FCE-33D9E27A37A2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714ADAC-2256-A1F2-3FA1-220BC530FB9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2E32249-6F69-C752-946B-2B3770BDBC8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1698222-03F5-2E45-2F7E-A40FAC838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749DDA0-575A-EAD2-206F-4C0BF8A94BE1}"/>
              </a:ext>
            </a:extLst>
          </p:cNvPr>
          <p:cNvSpPr txBox="1"/>
          <p:nvPr/>
        </p:nvSpPr>
        <p:spPr>
          <a:xfrm>
            <a:off x="1507626" y="778630"/>
            <a:ext cx="11487782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Au réfrigérateur il y a peu de gâteaux et  beaucoup de légumes. Répétons ensemble: peu- beaucoup.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B216A59-81EF-B026-1A6C-EC2B5518C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2FB1D4-33DA-8B01-738E-EFC947CFA2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00246" y="1154181"/>
            <a:ext cx="1261282" cy="10588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63D600-F98B-7C17-987B-7C7BA2082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2987" y="2079255"/>
            <a:ext cx="6705600" cy="58836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86442E-0BF5-C357-7B70-E8E3519702A5}"/>
              </a:ext>
            </a:extLst>
          </p:cNvPr>
          <p:cNvSpPr/>
          <p:nvPr/>
        </p:nvSpPr>
        <p:spPr>
          <a:xfrm>
            <a:off x="9815899" y="4538974"/>
            <a:ext cx="3340283" cy="60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accent5">
                    <a:lumMod val="75000"/>
                  </a:schemeClr>
                </a:solidFill>
              </a:rPr>
              <a:t>beaucoup</a:t>
            </a:r>
            <a:endParaRPr lang="fr-MA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BAA679-929C-FE03-B447-B7354A302DBB}"/>
              </a:ext>
            </a:extLst>
          </p:cNvPr>
          <p:cNvSpPr/>
          <p:nvPr/>
        </p:nvSpPr>
        <p:spPr>
          <a:xfrm>
            <a:off x="1322574" y="4777965"/>
            <a:ext cx="1436272" cy="609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dirty="0">
                <a:solidFill>
                  <a:schemeClr val="accent5">
                    <a:lumMod val="75000"/>
                  </a:schemeClr>
                </a:solidFill>
              </a:rPr>
              <a:t>peu</a:t>
            </a:r>
            <a:endParaRPr lang="fr-MA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A5384E68-8C35-11BD-3FF8-A7D527FC4697}"/>
              </a:ext>
            </a:extLst>
          </p:cNvPr>
          <p:cNvCxnSpPr/>
          <p:nvPr/>
        </p:nvCxnSpPr>
        <p:spPr>
          <a:xfrm flipH="1" flipV="1">
            <a:off x="9538587" y="3543300"/>
            <a:ext cx="1510413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48E7E2CE-37AC-9207-EA2B-2399B00E6F3C}"/>
              </a:ext>
            </a:extLst>
          </p:cNvPr>
          <p:cNvCxnSpPr/>
          <p:nvPr/>
        </p:nvCxnSpPr>
        <p:spPr>
          <a:xfrm flipH="1">
            <a:off x="9538587" y="5143500"/>
            <a:ext cx="1662813" cy="160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9023B8E-7BA4-60F2-A0B8-7F01F58113C5}"/>
              </a:ext>
            </a:extLst>
          </p:cNvPr>
          <p:cNvCxnSpPr/>
          <p:nvPr/>
        </p:nvCxnSpPr>
        <p:spPr>
          <a:xfrm>
            <a:off x="2832987" y="5143500"/>
            <a:ext cx="143627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89A12ED3-7801-DD57-7C6D-B2968093971C}"/>
              </a:ext>
            </a:extLst>
          </p:cNvPr>
          <p:cNvSpPr/>
          <p:nvPr/>
        </p:nvSpPr>
        <p:spPr>
          <a:xfrm>
            <a:off x="4269261" y="4200272"/>
            <a:ext cx="4265140" cy="1705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544475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5C10-631A-19D2-B440-3B5762E9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596E1-09D6-511F-0CEF-DBC29789C90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7DBDDFD-7976-4323-879F-32E096D97B5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88A5BA-988B-44CD-7B3B-B6CC3B48ECA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E6F33A-8FEB-95BA-21F3-3FA951C257A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82F07B-B7DE-CB5E-C534-BBD7349AC13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FA43725-AA6D-CA9E-1D53-9D0C5668107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42FB1F6-A195-F17E-4837-ED58DD4151E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18656B4-9918-268B-BEF1-6E3B57C4611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122AC74-ADCC-2A46-555A-4D48D6A8DC8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B258CB-F02D-DC4F-47C5-2E4E9894F5D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B49F47F-C1D2-6CD4-53E8-B8CA67AA99F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5FCD9-281C-1570-B7A0-55888F0B5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9B21F0-75DA-B0A0-DECA-0F1EBEEE0FCE}"/>
              </a:ext>
            </a:extLst>
          </p:cNvPr>
          <p:cNvSpPr txBox="1"/>
          <p:nvPr/>
        </p:nvSpPr>
        <p:spPr>
          <a:xfrm>
            <a:off x="1171874" y="1640404"/>
            <a:ext cx="109580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que            qui        chez          </a:t>
            </a:r>
          </a:p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à côté        nous       vous</a:t>
            </a:r>
          </a:p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peu         beaucoup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67E221-96A8-4878-A951-4E21E72197D6}"/>
              </a:ext>
            </a:extLst>
          </p:cNvPr>
          <p:cNvSpPr txBox="1"/>
          <p:nvPr/>
        </p:nvSpPr>
        <p:spPr>
          <a:xfrm>
            <a:off x="1507626" y="778630"/>
            <a:ext cx="114877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Maintenant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, </a:t>
            </a: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  ensemble.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</a:t>
            </a: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lire?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802D2D-B60F-C823-55F6-3FF7964F0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D50ED0-7BDB-3B10-44EF-595AA75C28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8937" y="574016"/>
            <a:ext cx="1843445" cy="15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50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5F686-6FBE-130D-712D-FC07B3C89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24FCE2-11BF-5B09-A0ED-45A6DB94F78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9DFE3FD-9150-1469-703A-603A0967A04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9131BDF-BF7E-77EF-20F0-4E4463B96C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A851AA59-4456-FAF9-313B-08A704A5914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71AAC63-DF58-54F7-0A4E-64B051260A9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F132FCB-A27B-CF9F-0CF2-5B4E4C8E619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BC4C351-1EA2-C890-1509-8B030ABA72F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A7DC1B4-68FB-1776-410C-7A7F1A921D0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58EE77C-200C-0330-9683-C8A9FD68DB9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1616FE96-BB83-3DA4-A6C5-7FA41DC5B62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9B5104D-1FF1-ED11-D00B-DC3EA7F4BDD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FFF86DC-7F59-E228-4244-EADD0D388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A82B6BD-6A9C-242F-1934-26C26D4C0385}"/>
              </a:ext>
            </a:extLst>
          </p:cNvPr>
          <p:cNvSpPr txBox="1"/>
          <p:nvPr/>
        </p:nvSpPr>
        <p:spPr>
          <a:xfrm>
            <a:off x="1171874" y="1640404"/>
            <a:ext cx="1095805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que            qui        chez          </a:t>
            </a:r>
          </a:p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à côté        nous       vous</a:t>
            </a:r>
          </a:p>
          <a:p>
            <a:pPr algn="ctr" defTabSz="514376">
              <a:lnSpc>
                <a:spcPct val="150000"/>
              </a:lnSpc>
            </a:pPr>
            <a:r>
              <a:rPr lang="fr-FR" sz="9600" b="1" dirty="0">
                <a:solidFill>
                  <a:schemeClr val="accent5">
                    <a:lumMod val="7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peu         beaucoup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FFCA49-96A1-E426-DFB1-3830DB54929D}"/>
              </a:ext>
            </a:extLst>
          </p:cNvPr>
          <p:cNvSpPr txBox="1"/>
          <p:nvPr/>
        </p:nvSpPr>
        <p:spPr>
          <a:xfrm>
            <a:off x="1507626" y="778630"/>
            <a:ext cx="114877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Maintenant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, </a:t>
            </a: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  ensemble.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</a:t>
            </a:r>
            <a:r>
              <a:rPr lang="en-US" sz="24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lire?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77B1427-AC78-820B-2A52-CAD7CB042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77B304C-4D13-C318-8EAD-FC78FEE7126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48937" y="574016"/>
            <a:ext cx="1843445" cy="154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88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31611-3F36-3DD6-159B-98C3C82C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110BC7-C138-77ED-2FDB-595B25B965E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F310A44-4067-E1F6-4A8B-E1BC70E6A4C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77F7582-03A1-4D04-0138-FEC95D68086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18BA849-2859-4A5C-EB25-21A3BF1BD65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A5BB6C-4AFD-62EB-BFAD-D09573FCDC9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(3)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18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416C-54A9-EBB7-0BCC-C4D5ABE1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7742F-5D87-8C44-F4F5-2CADD2A9870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981F849-03F8-B1A9-B954-5E46C215C5CB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4918C8D-F2B4-1BC7-A4D2-4BCCE164770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2E5B49D-79AB-ACE0-92F9-85F15A2DD57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A9A75BA-E6B3-B0AB-D237-23F223DDB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BBA5DD7-545D-15BD-0460-80CBC0932E8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668D89F-30F1-4B23-6400-66B674A73DC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</a:t>
              </a:r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25024E7-631E-8CED-88D8-4F0C0DE3D10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56AFABE-9C44-63F8-D76B-8299616E5E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6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E8D13FC-18E8-158E-6459-1811DC214D0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06684DB-48FE-B05A-61AA-C5510AA0E86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EF97C10-A6D6-8D39-48A7-498D3F9A31A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E7800CE-E042-8A27-1F14-3DC47AB5FEB0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lire  les phrases. 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33E85DC-29E8-4190-1A26-49EF7777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FB462C-118A-8EDF-1B7A-D5B7A140DCAF}"/>
              </a:ext>
            </a:extLst>
          </p:cNvPr>
          <p:cNvSpPr txBox="1"/>
          <p:nvPr/>
        </p:nvSpPr>
        <p:spPr>
          <a:xfrm>
            <a:off x="493794" y="2044212"/>
            <a:ext cx="12623718" cy="1355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Elle a épluché les </a:t>
            </a: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légumes crus.</a:t>
            </a:r>
          </a:p>
          <a:p>
            <a:pPr defTabSz="1028752">
              <a:defRPr/>
            </a:pPr>
            <a:endParaRPr lang="fr-FR" sz="72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Le brocoli est un </a:t>
            </a:r>
          </a:p>
          <a:p>
            <a:pPr defTabSz="1028752">
              <a:defRPr/>
            </a:pPr>
            <a:r>
              <a:rPr lang="fr-FR" sz="7200" b="1" kern="0" spc="623" dirty="0">
                <a:solidFill>
                  <a:srgbClr val="106585"/>
                </a:solidFill>
                <a:latin typeface="Dosis" pitchFamily="2" charset="0"/>
              </a:rPr>
              <a:t>légume vert.</a:t>
            </a: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00C5D76-E47B-7543-31F5-61D81D1A7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480" y="1831442"/>
            <a:ext cx="3301584" cy="33567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1A7F02D-ED30-919E-8406-559FB49B5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774" y="5726922"/>
            <a:ext cx="3335290" cy="333067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1195FDD-D13F-422B-2B40-577437164C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4226" y="50814"/>
            <a:ext cx="1036814" cy="8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52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09D86-4E57-C8CB-9321-E2CC87BC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1F99-2E09-78AD-EA78-13E5009F6F7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B218F2-D262-040D-31A3-17E5B23A1A77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AC84A5D-68DD-9256-3DC3-507DD5A52D5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589BC06-C33E-66B6-B6E6-0B9A37D7CEB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5697775-9B86-B440-5CE8-CD6EF4C9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838458A-00B6-E674-00CE-DB25FAE0E93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442C4C5-467E-8CB2-829B-B57D3FE0ECB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A53ACFA-CE83-51D9-B9C1-339952C5248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C34E7F2-97E6-933B-8C38-DC815A08393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BD6BC5-9CC3-BC28-5585-5140104D414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9E24643-FDF8-D8F2-68E4-57A1DA37EA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A0B27F4-9FB3-A5FE-7E8E-B2FD42C3FD3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EEBF01C8-57A3-C677-02CA-8B411AD729C7}"/>
              </a:ext>
            </a:extLst>
          </p:cNvPr>
          <p:cNvSpPr txBox="1"/>
          <p:nvPr/>
        </p:nvSpPr>
        <p:spPr>
          <a:xfrm>
            <a:off x="1488576" y="800284"/>
            <a:ext cx="12036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lvl="0" defTabSz="685818">
              <a:defRPr/>
            </a:pPr>
            <a:r>
              <a:rPr lang="fr-FR" sz="26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CF3AF41-72F5-1F51-D97C-4E6C5153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1C58D4-B6C8-1100-8F56-868E571DA775}"/>
              </a:ext>
            </a:extLst>
          </p:cNvPr>
          <p:cNvSpPr txBox="1"/>
          <p:nvPr/>
        </p:nvSpPr>
        <p:spPr>
          <a:xfrm>
            <a:off x="493794" y="2044212"/>
            <a:ext cx="12623718" cy="1180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Il a mis la glace sur</a:t>
            </a: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la table.</a:t>
            </a: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Le four est près du </a:t>
            </a: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placard.</a:t>
            </a: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6BF8F6-DB04-4EF7-E825-F6819ED0F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414" y="5340449"/>
            <a:ext cx="2824986" cy="368923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1A805BB-23FD-0D86-1800-682A9AE30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7990" y="1780006"/>
            <a:ext cx="2824986" cy="307328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8DCC81D-64AA-9CBF-0902-C186DF2389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17688" y="191418"/>
            <a:ext cx="946043" cy="79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83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1A8F-FA75-DD34-CF0A-65C4A1B5E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6F0A6-4E53-E3C3-44CF-EA023A8B097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5D0146-9AF2-876A-E6C2-2833418FBDAA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926EAEA-ED06-DEE4-6592-75FBBE48205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A805BC8-4D6A-CB48-9532-36F32B2FC43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65345BD-433F-8F11-54FF-4703E414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0E0F892-9B45-B559-BED8-D9A9A0F56AA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FD889F1-9454-898B-C3A3-DEC8995F29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E586B2D-126D-1C14-E2F6-9FC64EFE5F2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E3464B8-C784-BD43-D0B5-FF43A64608A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541AF18-A911-081C-98C4-6AE7BB8C55B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249D7D6-0083-79F4-6F05-33CD9539814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7DF72B7-0147-7492-A363-CD2670C1D13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9BB91D2-6D75-CD56-8642-65413762A86A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lire?</a:t>
            </a:r>
            <a:endParaRPr lang="fr-FR" sz="26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AA132D3-01EB-911F-E8DC-033445DB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4017B9-43DE-E673-4098-BD33E8595779}"/>
              </a:ext>
            </a:extLst>
          </p:cNvPr>
          <p:cNvSpPr txBox="1"/>
          <p:nvPr/>
        </p:nvSpPr>
        <p:spPr>
          <a:xfrm>
            <a:off x="493794" y="2044212"/>
            <a:ext cx="12623718" cy="1429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Elle a épluché les légumes crus.</a:t>
            </a:r>
          </a:p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Le brocoli est un légume vert.</a:t>
            </a:r>
          </a:p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Il a mis la glace sur la table.</a:t>
            </a:r>
          </a:p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Le four est près du placard.</a:t>
            </a:r>
          </a:p>
          <a:p>
            <a:pPr defTabSz="1028752">
              <a:defRPr/>
            </a:pPr>
            <a:endParaRPr lang="fr-FR" sz="72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95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0789-A313-3AD5-575B-16A46F39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6F88625-15D8-EB27-012C-F2ABB61173B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C23417E-51B1-B7F5-3D2B-A720DE4B685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4BA07BB-E4F4-4A66-1670-F1EC3B4181AE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F69083E-CFCE-28F0-4F91-CF4BA532B94A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AD2A67-6534-3926-90B5-C6CAC4BC802C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Ecriture- copie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J’écris des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867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946D-D1D6-6ECA-C2CB-86237A9C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BCD7E-F0CE-1B2D-8669-06FF58EA71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F2F5C40-E2A3-07B5-A5F3-1FC72E157764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B43553A-7A2F-617D-973D-CC416698757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567B136-CE7E-7224-AFDA-FD75D5C68B6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B59E0DC-50CF-3081-017C-1FCA9C73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BD9327D-ECBB-ADDA-3522-27B47C298D25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A la maison vous allez recopier les phrases de  l’activité5, page 22 dans vos cahiers.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6BB554E-DDE7-317C-24B2-CAE993D859E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84D104D-AB8F-8A04-DD74-5EE6F6AADA7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84DEE2D-16EC-B925-7249-FBF037D3E2B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B5E58B4-DF10-C4EF-4685-694B1B6E288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6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062438D-B16D-28DB-0A3E-D20B383652A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BE7F1FE-FB22-A115-CED2-4AB3664E9D6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C48C8DD-AAFB-73A7-EBE0-DA8BE3C405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458D059-99FA-DFB4-172F-68CDD5F90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681900"/>
            <a:ext cx="6191732" cy="7833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31126B-244A-9D91-43EE-142C5303959D}"/>
              </a:ext>
            </a:extLst>
          </p:cNvPr>
          <p:cNvSpPr/>
          <p:nvPr/>
        </p:nvSpPr>
        <p:spPr>
          <a:xfrm>
            <a:off x="2669815" y="8115300"/>
            <a:ext cx="7966996" cy="13531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12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5EAD995-27B1-0183-32C9-1CFBC4F3E5A5}"/>
              </a:ext>
            </a:extLst>
          </p:cNvPr>
          <p:cNvGrpSpPr/>
          <p:nvPr/>
        </p:nvGrpSpPr>
        <p:grpSpPr>
          <a:xfrm>
            <a:off x="381000" y="508445"/>
            <a:ext cx="12954000" cy="9174328"/>
            <a:chOff x="312517" y="308344"/>
            <a:chExt cx="8518967" cy="623067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6A9C737-1FE1-8A5C-177B-88895BC9ACD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3628FE8-1057-2ADC-8B6F-5BDD9723E57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B39AF-5653-3EBA-3C37-ABC76B41B8C2}"/>
              </a:ext>
            </a:extLst>
          </p:cNvPr>
          <p:cNvGrpSpPr/>
          <p:nvPr/>
        </p:nvGrpSpPr>
        <p:grpSpPr>
          <a:xfrm>
            <a:off x="917246" y="3045504"/>
            <a:ext cx="11881507" cy="3688712"/>
            <a:chOff x="-3805047" y="3869835"/>
            <a:chExt cx="6297262" cy="2753069"/>
          </a:xfrm>
        </p:grpSpPr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AA6BC9A8-BE99-C93A-5E49-D46725E0CF26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D97B2B8C-46E4-77BD-9D88-4884D36F1FC0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3" name="Rectangle : coins arrondis 18 - 2">
              <a:extLst>
                <a:ext uri="{FF2B5EF4-FFF2-40B4-BE49-F238E27FC236}">
                  <a16:creationId xmlns:a16="http://schemas.microsoft.com/office/drawing/2014/main" id="{0BDD3E61-484F-675D-82B5-70A065EE164D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A5F8E8BF-7012-693B-3649-088F2EBAE7FA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678C10D5-4F19-06C0-6ABF-0B4A280376DC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7" name="Rectangle : coins arrondis 18 - 2">
              <a:extLst>
                <a:ext uri="{FF2B5EF4-FFF2-40B4-BE49-F238E27FC236}">
                  <a16:creationId xmlns:a16="http://schemas.microsoft.com/office/drawing/2014/main" id="{FB558191-F537-5DBC-E292-9C27DEFD143A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9AB15392-7D37-7409-EB9A-7D083FDC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952" y="3486288"/>
            <a:ext cx="2621650" cy="1988839"/>
          </a:xfrm>
          <a:prstGeom prst="rect">
            <a:avLst/>
          </a:prstGeom>
        </p:spPr>
      </p:pic>
      <p:pic>
        <p:nvPicPr>
          <p:cNvPr id="19" name="Image 18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C5B911BA-2E12-F491-7304-2697272C5B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484" y="3390900"/>
            <a:ext cx="1831003" cy="1992001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3452361B-7881-2333-93B2-D379B71BF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A4AEE15-EF34-184E-55B7-F0D753C02146}"/>
              </a:ext>
            </a:extLst>
          </p:cNvPr>
          <p:cNvSpPr txBox="1"/>
          <p:nvPr/>
        </p:nvSpPr>
        <p:spPr>
          <a:xfrm>
            <a:off x="1696715" y="708937"/>
            <a:ext cx="7142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vos ardoises et vos livrets de français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85395F9-43D4-709A-1E9C-562C56F61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924" y="585177"/>
            <a:ext cx="1032186" cy="95473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BD68C278-4CBF-920B-A9DE-18845A0FAC8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4211989C-D8BB-A33C-1F9A-202DDE1D83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D88F20A-300E-8D62-2011-71D0C7EA66C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CDAC3F3-D0F9-E540-E4F8-361F81A715D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63B9CBAC-7F54-9BED-A2FC-675E99E4312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4C0B9BA-F4BA-9BAE-A259-3B12287B3B6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0630B9B5-D94D-EBDA-6DE3-6FEBDFCA4AC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AD66017-EF3F-9D73-B92D-029F2994F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596" y="3398041"/>
            <a:ext cx="1703250" cy="21485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813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620B-9B59-533E-70CC-05C4264F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179BADA-B137-92C2-A6CD-61463E6E29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82AA065-E58C-8C18-E067-35FF4C3B80C6}"/>
              </a:ext>
            </a:extLst>
          </p:cNvPr>
          <p:cNvGrpSpPr/>
          <p:nvPr/>
        </p:nvGrpSpPr>
        <p:grpSpPr>
          <a:xfrm>
            <a:off x="0" y="11811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C1C51F7-0E01-7E2B-7B72-3E4AB5AD871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E283FC9-593B-070D-E26C-86C2241B6B3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D75E5A-5943-21B4-1D8F-91FB5F497896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Pratique autonome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m’exerce dans mon livret d’activités </a:t>
              </a:r>
              <a:r>
                <a:rPr lang="fr-FR" sz="54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866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F159-9290-CF8F-A298-1CF601D3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7F1C7D-2999-192F-2F73-D7A6BBBEDF1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6E359F3-F8DB-EBCF-03AD-281666844EB6}"/>
              </a:ext>
            </a:extLst>
          </p:cNvPr>
          <p:cNvGrpSpPr/>
          <p:nvPr/>
        </p:nvGrpSpPr>
        <p:grpSpPr>
          <a:xfrm>
            <a:off x="483617" y="486000"/>
            <a:ext cx="12748764" cy="9636178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3B71F2-C5B0-B47F-BB33-3F1012A5412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5560673-C3EB-84F4-825B-022BC42DF77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AB3AA77-99B2-C9E9-D0E1-3344103B4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8788C5-605A-BC28-CD22-35AFE49E7C53}"/>
              </a:ext>
            </a:extLst>
          </p:cNvPr>
          <p:cNvSpPr txBox="1"/>
          <p:nvPr/>
        </p:nvSpPr>
        <p:spPr>
          <a:xfrm>
            <a:off x="1462547" y="737437"/>
            <a:ext cx="115676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1 et 2 page 22. Lisez  à votre voisin à voix basse . Ensuite, échangez les rôles.</a:t>
            </a:r>
            <a:endParaRPr lang="fr-FR" sz="24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</a:t>
            </a:r>
            <a:r>
              <a:rPr lang="fr-FR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6A44DD9-4E22-5B75-354F-22347C7D0C6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E242EE3-5CF5-1E8F-DD74-F39D1CC8322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B1CE2B7-E9A9-0D53-8722-2EDACB82F7C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27A6F9E-D4FB-FF3F-AA85-0F4F0E3AB9D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CC8D4BA-21D7-9813-9AAC-E45B8E223D7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E95BC7A-C591-929A-2E0B-C9C394DA04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FDCDB8B-4772-327F-7B6F-D0CA5FA7D2D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4EF7C2AE-77A2-F9F1-96BD-7EDFBC7B1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797" y="1854694"/>
            <a:ext cx="6454555" cy="81662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0B9BE9-48C4-A46C-4755-3C8FDE2B29D5}"/>
              </a:ext>
            </a:extLst>
          </p:cNvPr>
          <p:cNvSpPr/>
          <p:nvPr/>
        </p:nvSpPr>
        <p:spPr>
          <a:xfrm>
            <a:off x="3343675" y="3009900"/>
            <a:ext cx="7248126" cy="289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Image 8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B3B27AE-FF51-CE37-DC39-485758A98B5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16" y="536533"/>
            <a:ext cx="1407394" cy="8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04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FB94-090D-6158-E7F0-C2BB5EB3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25475-8C39-5D2E-3424-5575114608B2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23E74-3FA1-9FA9-F279-A47C4FB29FA2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D9075D9-865C-93BC-628D-3CA06CC957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2A8171A-07AE-579D-2F7A-EC536DA48EB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93673F5-7E01-F6A7-E692-A16A0323A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F2CD41-3235-E12F-683B-0D6679A4686F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3, page 22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Lisez  à votre voisin à voix basse . Ensuite, échangez les rôles.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7BFECE-DDFF-626A-D79C-61B80B5708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99E4A4-0DFB-8BAF-0661-549C0D68501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644DF0A-4DB2-467C-57CD-B1F1FDE760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1DF0FE8-E636-D706-DC55-FAAE1A96414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FF95E21-8F03-8B20-929F-9739B7C9EE5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21B53E2-F5E6-E263-BA7A-C0C68A318E0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1118B4C-5CBA-613F-AEE0-67858B4882C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EF05B387-FD48-1D30-7194-792D359F9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681900"/>
            <a:ext cx="6191732" cy="7833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0D2C94-14F9-D0F3-5B07-5F83D2272074}"/>
              </a:ext>
            </a:extLst>
          </p:cNvPr>
          <p:cNvSpPr/>
          <p:nvPr/>
        </p:nvSpPr>
        <p:spPr>
          <a:xfrm>
            <a:off x="3333487" y="5676899"/>
            <a:ext cx="7867913" cy="685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Image 11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399DBE69-CBD7-1A17-7389-43FDEF9883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16" y="536533"/>
            <a:ext cx="1407394" cy="8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9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1DC54-47EF-C565-13C0-BDCFEAF2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4D64AE-212D-2260-B1B2-641902F1A6F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4087902-FA77-AF06-A9C0-B5985B5EAAB8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ED4946F-41F5-EA04-782F-404D64FB340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D2F962D-8609-B665-6622-0A82C63F1C3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124CAB6D-A4E9-05AF-2DF6-611DAF7C0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D1028BE-745E-3537-70B3-D264A7E03571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5, page 22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Lisez  à votre voisin à voix basse . Ensuite, échangez les rôles.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D97BD18-6B72-F75A-9F59-3A1D5984889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3221416-7C1F-3E2A-EBB9-66CEEECD114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5E13C15D-C2D7-5339-1FAE-5CBF82A9DAA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1FA13E7-5D78-1EAC-BF6E-68C3E65065D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CEA5FF4-AE3C-6EFE-4575-57884F02E7C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25D4B02-26A6-AFF1-C1A7-71C4AA72F3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5D8DFC-03B2-7869-A852-D480CA51279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D5C4246D-64D6-D8AF-1714-1F157A8D9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1681900"/>
            <a:ext cx="6191732" cy="7833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F79C88B-91DE-FC0B-D1BA-95B39171BA3E}"/>
              </a:ext>
            </a:extLst>
          </p:cNvPr>
          <p:cNvSpPr/>
          <p:nvPr/>
        </p:nvSpPr>
        <p:spPr>
          <a:xfrm>
            <a:off x="3333487" y="7918874"/>
            <a:ext cx="7867913" cy="141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Image 11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D3AB3311-4E72-2276-3EB5-0A052D2F74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016" y="536533"/>
            <a:ext cx="1407394" cy="8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38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249A-BE77-4941-251B-6D5D3F72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EDD3C-1779-1272-A1AF-7DCAF681988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B395E8-6494-C62F-6CC8-2F92E07E25B7}"/>
              </a:ext>
            </a:extLst>
          </p:cNvPr>
          <p:cNvGrpSpPr/>
          <p:nvPr/>
        </p:nvGrpSpPr>
        <p:grpSpPr>
          <a:xfrm>
            <a:off x="483617" y="57291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97B8862-018E-0474-E682-6837E94B153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2E09EA-588F-4715-4D7E-244342679A4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1F578AF-CD9D-4FAA-B390-774D27CD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DD389CB-CDD1-2407-A961-AA8F317219C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75809FB-FACF-969D-8541-CED982438C6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3AF26C2-AADA-9130-F57B-BDB274FAA10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965AA8C-2539-BAF1-92FF-75232A3FB1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B671AA0-2B4D-D53A-EAAF-7F6EB91B734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BBA8B90-2645-8114-F886-CB57ABCDA53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F94687D-51A6-A890-9C7A-152D2F3F4DF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158AB76-5E40-864F-15FD-651E8629774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62547" y="942745"/>
            <a:ext cx="1201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spcAft>
                <a:spcPts val="600"/>
              </a:spcAft>
              <a:defRPr/>
            </a:pP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Prenez la page 22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D40FB36-2956-CCF3-208B-65651FEFCBDE}"/>
              </a:ext>
            </a:extLst>
          </p:cNvPr>
          <p:cNvSpPr txBox="1"/>
          <p:nvPr/>
        </p:nvSpPr>
        <p:spPr>
          <a:xfrm>
            <a:off x="858982" y="3051139"/>
            <a:ext cx="5181600" cy="547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11099"/>
              </a:lnSpc>
              <a:defRPr/>
            </a:pPr>
            <a:r>
              <a:rPr lang="en-US" sz="3600" dirty="0">
                <a:solidFill>
                  <a:srgbClr val="215968"/>
                </a:solidFill>
                <a:latin typeface="Carelia"/>
              </a:rPr>
              <a:t>Devoir à la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maison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lis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Act 1, 2 , 3et 5.</a:t>
            </a: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recopie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Act 5.</a:t>
            </a: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 err="1">
                <a:solidFill>
                  <a:srgbClr val="215968"/>
                </a:solidFill>
                <a:latin typeface="Carelia"/>
              </a:rPr>
              <a:t>J’écris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 les mots, Act4.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D9516C0-9CF8-CBD3-5794-E116A0D75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313" y="1803104"/>
            <a:ext cx="6115532" cy="77373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7D973F-7B14-6769-3DE6-7DF625034E01}"/>
              </a:ext>
            </a:extLst>
          </p:cNvPr>
          <p:cNvSpPr/>
          <p:nvPr/>
        </p:nvSpPr>
        <p:spPr>
          <a:xfrm>
            <a:off x="6328405" y="3051139"/>
            <a:ext cx="6553200" cy="6237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698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8429-173C-7FED-E5F9-C1D114B0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96C4A52-AE6B-637E-E9AF-340D8C86749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56192F-C131-CD8C-F853-E5FD440F67F2}"/>
              </a:ext>
            </a:extLst>
          </p:cNvPr>
          <p:cNvGrpSpPr/>
          <p:nvPr/>
        </p:nvGrpSpPr>
        <p:grpSpPr>
          <a:xfrm>
            <a:off x="38100" y="1269999"/>
            <a:ext cx="13620750" cy="6829425"/>
            <a:chOff x="0" y="-419100"/>
            <a:chExt cx="18288000" cy="10706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0CD97F-4AD8-3DDF-E1A2-245C47D4967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F6A8607-AB0F-D390-9B3A-11F00D52FB8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21D1F0-E0A5-D57D-DB28-E52A02E7A0CC}"/>
                </a:ext>
              </a:extLst>
            </p:cNvPr>
            <p:cNvSpPr/>
            <p:nvPr/>
          </p:nvSpPr>
          <p:spPr>
            <a:xfrm>
              <a:off x="4419600" y="-419100"/>
              <a:ext cx="9448800" cy="102870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Jeu du panier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DF31A7B2-DF02-48BD-BD44-16D85CE86298}"/>
              </a:ext>
            </a:extLst>
          </p:cNvPr>
          <p:cNvSpPr/>
          <p:nvPr/>
        </p:nvSpPr>
        <p:spPr>
          <a:xfrm>
            <a:off x="3810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4CC9D65-37BE-85B3-428F-DA34C2F97521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EF65D775-7A08-0A1B-35A2-8AE6B27719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81" y="6184577"/>
            <a:ext cx="6728619" cy="40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16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D293-54FD-E1C3-29A7-6C09C1C6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50883317-3F24-02C9-EF57-44C8DF2444D8}"/>
              </a:ext>
            </a:extLst>
          </p:cNvPr>
          <p:cNvSpPr/>
          <p:nvPr/>
        </p:nvSpPr>
        <p:spPr>
          <a:xfrm>
            <a:off x="0" y="0"/>
            <a:ext cx="139827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68F345-DD1C-7B72-B057-4B43A76FE0BB}"/>
              </a:ext>
            </a:extLst>
          </p:cNvPr>
          <p:cNvSpPr/>
          <p:nvPr/>
        </p:nvSpPr>
        <p:spPr>
          <a:xfrm>
            <a:off x="361950" y="1384621"/>
            <a:ext cx="13620750" cy="65620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514376"/>
            <a:r>
              <a:rPr lang="fr-MA" sz="3200" b="1" dirty="0">
                <a:latin typeface="Dosis" pitchFamily="2" charset="0"/>
              </a:rPr>
              <a:t>Objectifs de l’activité:</a:t>
            </a:r>
          </a:p>
          <a:p>
            <a:pPr defTabSz="514376"/>
            <a:r>
              <a:rPr lang="fr-MA" sz="2400" dirty="0">
                <a:latin typeface="Dosis" pitchFamily="2" charset="0"/>
              </a:rPr>
              <a:t>Lire des syllabes  avancées.</a:t>
            </a:r>
            <a:endParaRPr lang="fr-FR" sz="2400" dirty="0">
              <a:latin typeface="Dosis" pitchFamily="2" charset="0"/>
            </a:endParaRPr>
          </a:p>
          <a:p>
            <a:pPr defTabSz="514376"/>
            <a:r>
              <a:rPr lang="fr-MA" sz="2400" dirty="0">
                <a:latin typeface="Dosis" pitchFamily="2" charset="0"/>
              </a:rPr>
              <a:t>Produire  des mots à partir  de syllabes</a:t>
            </a:r>
            <a:r>
              <a:rPr lang="fr-FR" sz="2400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 outils: </a:t>
            </a:r>
            <a:r>
              <a:rPr lang="fr-MA" sz="2400" dirty="0">
                <a:latin typeface="Dosis" pitchFamily="2" charset="0"/>
              </a:rPr>
              <a:t>un petit panier, cartes syllabes /mots, une cloche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La durée: 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de 10 à 12mn 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Les étapes de l’activité: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Dans un petit panier, L’enseignant met un ensemble de cartes de syllabes  et les présente l’une après l’autre aux apprenants en prononçant syllabe/ mot.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Les apprenants s’assoient  en cercle ou restent à leur place selon les possibilités offertes par l’espace classe, et  au signal (musique ou applaudissement),  ils font passer le panier;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Une fois le signal (musique ou applaudissement) s’arrête , l’apprenant qui a le panier pioche une seule carte, il lit la </a:t>
            </a:r>
            <a:r>
              <a:rPr lang="fr-MA" sz="24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la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 syllabe/ le mot et la présente à ses camarades. Après validation ils répètent à haute voix; le jeu continue jusqu’à la lecture de toutes les lettres/les syllabes qui sont dans le panier.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fr-MA" sz="2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Remarques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Plus tard,  on demande aux apprenants au fur et à mesure de produire une phrase avec le mot 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à chaque séance, on ajoute de nouvelles syllabes / nouveaux mots au panier</a:t>
            </a:r>
            <a:r>
              <a:rPr lang="a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</a:rPr>
              <a:t>.</a:t>
            </a:r>
            <a:endParaRPr lang="fr-FR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osis" pitchFamily="2" charset="0"/>
              <a:cs typeface="Arial" panose="020B0604020202020204" pitchFamily="34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E085D0-E871-E2D2-DDF3-F304F5889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36834"/>
            <a:ext cx="2695575" cy="26955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6A734DF0-1CE7-BB68-0E1B-69D71E3AB580}"/>
              </a:ext>
            </a:extLst>
          </p:cNvPr>
          <p:cNvSpPr txBox="1">
            <a:spLocks/>
          </p:cNvSpPr>
          <p:nvPr/>
        </p:nvSpPr>
        <p:spPr>
          <a:xfrm>
            <a:off x="3429000" y="181598"/>
            <a:ext cx="5867400" cy="9998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Jeu du panier</a:t>
            </a: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ar-M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767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A6C5-67B6-6338-C908-5A64B91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478507-ACF5-06FB-AD4B-0B58D82541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24D0DA8-C682-07ED-0439-EF5CD74FE710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A4CFD85-7E36-C47E-A443-E0FA44E26E6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9A9E70-B82B-F9AF-E5A0-961F7CB70B70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8AAEB40-EBC0-CC74-EF52-71759325C76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AEE42A8-4370-5A45-28A5-7A81ED5505B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85ECF9F-ADA5-AE52-2B32-D0C8CECF0BF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26D40B9-86E1-133A-233C-2CBC47653CA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86FDC3C-53ED-65A4-5E03-E32D55028B4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08CB57B-06E2-8036-8A77-6EF06BC3F2F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FC66C30-E646-9978-8B60-5C0BB89B6B6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44F90B-8111-FFF6-0735-9E8AE387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6A58FD-3F67-7208-64EF-57278F149226}"/>
              </a:ext>
            </a:extLst>
          </p:cNvPr>
          <p:cNvSpPr txBox="1"/>
          <p:nvPr/>
        </p:nvSpPr>
        <p:spPr>
          <a:xfrm>
            <a:off x="1141625" y="623885"/>
            <a:ext cx="120124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jouer au jeu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du panier.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professeur explique les règles du jeu selon la fiche descriptive du jeu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4BD8D5-B5FB-5C5F-0E3F-44B07B4C6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77D3-3BBC-AD82-17D0-21527D24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32FB-72A9-51D2-E2C1-191DB8A144B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A946B9-7C1A-F8D1-A094-FA4B47FEEEEF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013FFD8-A06B-8A84-87CE-903E8263C87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333AE3E-EE5A-B845-0CBC-C3F48E1A3CEF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F00200-C432-4B77-9D9F-0AA8713D344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25E2B60-3ECC-768F-6E1B-8EF1CE7F42C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5AA89E2-5E6F-AD4B-2180-8AE94DA08FB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B974D3F-0A9E-21C0-09C4-025CC62EA0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8C91066-FA59-CB4D-C6F1-7037990703B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271159B-A404-EABD-2F32-7675524E7D5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F94C7-86AD-13CF-2228-B83A2230222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78D8949-5E8C-4967-DC77-9937DC2A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F5DF90-F145-47C1-3C49-C9959CD563B9}"/>
              </a:ext>
            </a:extLst>
          </p:cNvPr>
          <p:cNvSpPr txBox="1"/>
          <p:nvPr/>
        </p:nvSpPr>
        <p:spPr>
          <a:xfrm>
            <a:off x="1098762" y="647698"/>
            <a:ext cx="1560482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Maintenant, on va commencer le jeu.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 e )  annonce le début  du je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 et au signal l’élève qui a le panier à la main  prend une carte et la lit et la présente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à chaque membre du groupe qui la répète à son tour à haute voix;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A4A1ED72-AE0B-1A09-E77B-F174740DD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3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E222-97F6-76FF-B0ED-7DF2295C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98DCFA-5524-4F0B-C71B-89AC7B3B01A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DB36E5-DCF1-96BA-A43B-2E5A91E1EB44}"/>
              </a:ext>
            </a:extLst>
          </p:cNvPr>
          <p:cNvSpPr/>
          <p:nvPr/>
        </p:nvSpPr>
        <p:spPr>
          <a:xfrm>
            <a:off x="458160" y="647699"/>
            <a:ext cx="12748764" cy="9220200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983112-0513-9545-509E-34ECA507043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0523C16-C2E2-0BA6-5D1F-DA7A4FCBDBD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9FDE620-787E-00E0-EFB4-3D618D63684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AF53D99-95DC-2CDC-606A-E807B61B309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609A666-C908-7748-2FCD-7CD8A39438B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7E7C31-B703-7918-4323-27720347D1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14BEF88-1593-FC47-91E9-B592FDD99DC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12F4B11-7C1B-9608-ED61-A84E6F9E050E}"/>
              </a:ext>
            </a:extLst>
          </p:cNvPr>
          <p:cNvGrpSpPr/>
          <p:nvPr/>
        </p:nvGrpSpPr>
        <p:grpSpPr>
          <a:xfrm>
            <a:off x="1161402" y="2857500"/>
            <a:ext cx="10421464" cy="5019675"/>
            <a:chOff x="785033" y="2260600"/>
            <a:chExt cx="9070167" cy="4368800"/>
          </a:xfrm>
        </p:grpSpPr>
        <p:sp>
          <p:nvSpPr>
            <p:cNvPr id="9" name="Bulle narrative : rectangle à coins arrondis 8">
              <a:extLst>
                <a:ext uri="{FF2B5EF4-FFF2-40B4-BE49-F238E27FC236}">
                  <a16:creationId xmlns:a16="http://schemas.microsoft.com/office/drawing/2014/main" id="{1917ED7E-02E5-4A25-B114-71CE5493EC53}"/>
                </a:ext>
              </a:extLst>
            </p:cNvPr>
            <p:cNvSpPr/>
            <p:nvPr/>
          </p:nvSpPr>
          <p:spPr>
            <a:xfrm>
              <a:off x="5313911" y="2404799"/>
              <a:ext cx="4541289" cy="1635091"/>
            </a:xfrm>
            <a:prstGeom prst="wedgeRoundRectCallout">
              <a:avLst>
                <a:gd name="adj1" fmla="val -73525"/>
                <a:gd name="adj2" fmla="val -793"/>
                <a:gd name="adj3" fmla="val 16667"/>
              </a:avLst>
            </a:prstGeom>
            <a:solidFill>
              <a:srgbClr val="D6DF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35"/>
              <a:endParaRPr lang="fr-MA" sz="675" dirty="0">
                <a:solidFill>
                  <a:srgbClr val="215968"/>
                </a:solidFill>
                <a:latin typeface="Dosis" pitchFamily="2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E527FD1-285F-8A85-1187-B3672107BDD6}"/>
                </a:ext>
              </a:extLst>
            </p:cNvPr>
            <p:cNvSpPr txBox="1"/>
            <p:nvPr/>
          </p:nvSpPr>
          <p:spPr>
            <a:xfrm flipH="1">
              <a:off x="5412067" y="2474893"/>
              <a:ext cx="4344976" cy="16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35"/>
              <a:endParaRPr lang="fr-MA" sz="2400" b="1" dirty="0">
                <a:solidFill>
                  <a:srgbClr val="215968"/>
                </a:solidFill>
                <a:latin typeface="Dosis" pitchFamily="2" charset="0"/>
              </a:endParaRP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La séance d’aujourd’hui est terminée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 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A demain ! </a:t>
              </a:r>
            </a:p>
            <a:p>
              <a:pPr marL="257195" indent="-257195" defTabSz="342935">
                <a:buFontTx/>
                <a:buChar char="-"/>
              </a:pPr>
              <a:endParaRPr lang="fr-MA" sz="2400" b="1" dirty="0">
                <a:solidFill>
                  <a:srgbClr val="EEECE1">
                    <a:lumMod val="25000"/>
                  </a:srgbClr>
                </a:solidFill>
                <a:latin typeface="Dosis" pitchFamily="2" charset="0"/>
              </a:endParaRPr>
            </a:p>
          </p:txBody>
        </p:sp>
        <p:pic>
          <p:nvPicPr>
            <p:cNvPr id="16" name="Image 15" descr="Une image contenant croquis, dessin, illustration, Visage humain&#10;&#10;Le contenu généré par l’IA peut être incorrect.">
              <a:extLst>
                <a:ext uri="{FF2B5EF4-FFF2-40B4-BE49-F238E27FC236}">
                  <a16:creationId xmlns:a16="http://schemas.microsoft.com/office/drawing/2014/main" id="{572C3A53-3146-B941-FE72-52C6EFD9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0DD"/>
                </a:clrFrom>
                <a:clrTo>
                  <a:srgbClr val="FFF0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33" y="2260600"/>
              <a:ext cx="4344976" cy="43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15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97A5-191C-5888-7BF9-45C899FB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5259513-3F79-FC3D-3EBF-D3CAA844011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AEF787-7EF0-7C0B-C881-E13D3D18536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B3F224C-5599-5FC0-DE3B-F9A867BA6AD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2685369-AB99-B5B3-B2EA-7F3FD4D4D23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64ED85-8BED-C97D-130A-0F588D54724B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Rituel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Dictée 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03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E4B2-FD2F-990C-DF94-E32A763B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245BDE6-7AA4-08DD-C2FB-AA2FF886AA1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5EA4B7E-FD64-2C4F-F66C-00647C64A5F7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3647D98-6365-3D3F-7C0D-829CEAB78E8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FA68C78-E349-4608-9BFC-5325C29A0CCC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E19098-86ED-6896-582D-ABB21C430E1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/>
              <a:r>
                <a:rPr lang="fr-FR" sz="54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Réflexions de l’enseignant</a:t>
              </a:r>
            </a:p>
            <a:p>
              <a:pPr algn="ctr" defTabSz="514376"/>
              <a:endPara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3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note mes observations dans le cahier-journal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FB1A85D8-0D75-F647-FFB0-919F891BB1CE}"/>
              </a:ext>
            </a:extLst>
          </p:cNvPr>
          <p:cNvSpPr/>
          <p:nvPr/>
        </p:nvSpPr>
        <p:spPr>
          <a:xfrm>
            <a:off x="28575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133D269-AED1-0CFD-D7BD-9B92C61F70C2}"/>
              </a:ext>
            </a:extLst>
          </p:cNvPr>
          <p:cNvSpPr/>
          <p:nvPr/>
        </p:nvSpPr>
        <p:spPr>
          <a:xfrm>
            <a:off x="11923955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62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3DC9-C6BF-E0B5-0EA6-2752F6D7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>
            <a:extLst>
              <a:ext uri="{FF2B5EF4-FFF2-40B4-BE49-F238E27FC236}">
                <a16:creationId xmlns:a16="http://schemas.microsoft.com/office/drawing/2014/main" id="{3FDAD11B-98B7-8017-F5F4-112ACA7F5F0E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0D7BBDA-8161-88E0-5165-464A8246917D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5C58A4-DD53-E71F-21B4-9FF2E219F70C}"/>
              </a:ext>
            </a:extLst>
          </p:cNvPr>
          <p:cNvGrpSpPr/>
          <p:nvPr/>
        </p:nvGrpSpPr>
        <p:grpSpPr>
          <a:xfrm>
            <a:off x="433188" y="342900"/>
            <a:ext cx="12849624" cy="8585562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C64D6A8-B2AC-C767-721B-1FCA0413215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3AF4F9-29C5-59C6-FCBE-DADB2B1CFCC2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63C068C-0FD8-4C4D-9CF5-FB3ECAE3900D}"/>
              </a:ext>
            </a:extLst>
          </p:cNvPr>
          <p:cNvSpPr txBox="1"/>
          <p:nvPr/>
        </p:nvSpPr>
        <p:spPr>
          <a:xfrm>
            <a:off x="1028701" y="2215693"/>
            <a:ext cx="11341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A la fin de la séance d’aujourd’hui, au moins 80% des élèves devraient être capables de :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7EF5B05-889C-CED3-42C0-1A341578C956}"/>
              </a:ext>
            </a:extLst>
          </p:cNvPr>
          <p:cNvGrpSpPr/>
          <p:nvPr/>
        </p:nvGrpSpPr>
        <p:grpSpPr>
          <a:xfrm>
            <a:off x="2124914" y="3699565"/>
            <a:ext cx="9466173" cy="2407466"/>
            <a:chOff x="2853491" y="4076701"/>
            <a:chExt cx="12621564" cy="320995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03DDA6B-280A-5D7F-4C95-36BC89CD1E14}"/>
                </a:ext>
              </a:extLst>
            </p:cNvPr>
            <p:cNvGrpSpPr/>
            <p:nvPr/>
          </p:nvGrpSpPr>
          <p:grpSpPr>
            <a:xfrm flipH="1">
              <a:off x="2853491" y="4076701"/>
              <a:ext cx="12581019" cy="1399639"/>
              <a:chOff x="1309128" y="1880836"/>
              <a:chExt cx="6724021" cy="748048"/>
            </a:xfrm>
          </p:grpSpPr>
          <p:sp>
            <p:nvSpPr>
              <p:cNvPr id="33" name="Rectangle : coins arrondis 18 - 2">
                <a:extLst>
                  <a:ext uri="{FF2B5EF4-FFF2-40B4-BE49-F238E27FC236}">
                    <a16:creationId xmlns:a16="http://schemas.microsoft.com/office/drawing/2014/main" id="{6B41BC3C-D488-F60C-65CC-99C4802DA7D2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BDF7AB0-03E9-5C15-37EE-DBAFA7F67822}"/>
                  </a:ext>
                </a:extLst>
              </p:cNvPr>
              <p:cNvSpPr txBox="1"/>
              <p:nvPr/>
            </p:nvSpPr>
            <p:spPr>
              <a:xfrm>
                <a:off x="3082838" y="2077767"/>
                <a:ext cx="4373252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du vocabulaire</a:t>
                </a:r>
              </a:p>
            </p:txBody>
          </p:sp>
          <p:sp>
            <p:nvSpPr>
              <p:cNvPr id="37" name="Oval 86">
                <a:extLst>
                  <a:ext uri="{FF2B5EF4-FFF2-40B4-BE49-F238E27FC236}">
                    <a16:creationId xmlns:a16="http://schemas.microsoft.com/office/drawing/2014/main" id="{065A59F7-9987-ABAF-3C30-7413B83EFFA6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8" name="Graphique 37">
                <a:extLst>
                  <a:ext uri="{FF2B5EF4-FFF2-40B4-BE49-F238E27FC236}">
                    <a16:creationId xmlns:a16="http://schemas.microsoft.com/office/drawing/2014/main" id="{7E46BD37-2FD6-B338-E549-7EB9B3519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7FF7AA6-DE9A-3167-61D0-60C1786199AA}"/>
                </a:ext>
              </a:extLst>
            </p:cNvPr>
            <p:cNvGrpSpPr/>
            <p:nvPr/>
          </p:nvGrpSpPr>
          <p:grpSpPr>
            <a:xfrm flipH="1">
              <a:off x="2853491" y="5887017"/>
              <a:ext cx="12621564" cy="1399639"/>
              <a:chOff x="1287458" y="1880836"/>
              <a:chExt cx="6745691" cy="748048"/>
            </a:xfrm>
          </p:grpSpPr>
          <p:sp>
            <p:nvSpPr>
              <p:cNvPr id="6" name="Rectangle : coins arrondis 18 - 2">
                <a:extLst>
                  <a:ext uri="{FF2B5EF4-FFF2-40B4-BE49-F238E27FC236}">
                    <a16:creationId xmlns:a16="http://schemas.microsoft.com/office/drawing/2014/main" id="{A00F715A-067F-86C8-8D2C-491ED3DAA05B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7D20E1-D24E-0C5B-AECE-00F619557DAB}"/>
                  </a:ext>
                </a:extLst>
              </p:cNvPr>
              <p:cNvSpPr txBox="1"/>
              <p:nvPr/>
            </p:nvSpPr>
            <p:spPr>
              <a:xfrm>
                <a:off x="1287458" y="2087646"/>
                <a:ext cx="6168633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Lire et écrire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</a:t>
                </a:r>
                <a:r>
                  <a:rPr lang="fr-FR" sz="3000" b="1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syllabes avancées et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 avancés. </a:t>
                </a:r>
              </a:p>
            </p:txBody>
          </p:sp>
          <p:sp>
            <p:nvSpPr>
              <p:cNvPr id="8" name="Oval 86">
                <a:extLst>
                  <a:ext uri="{FF2B5EF4-FFF2-40B4-BE49-F238E27FC236}">
                    <a16:creationId xmlns:a16="http://schemas.microsoft.com/office/drawing/2014/main" id="{D64A107A-2E1E-6946-6BC4-9B3D18C6205A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7872DD2A-9C62-70C6-B1A4-F446FBB45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BF069FA-30A5-C278-AB56-84275188BE24}"/>
              </a:ext>
            </a:extLst>
          </p:cNvPr>
          <p:cNvSpPr txBox="1"/>
          <p:nvPr/>
        </p:nvSpPr>
        <p:spPr>
          <a:xfrm>
            <a:off x="2745933" y="6468973"/>
            <a:ext cx="10055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Les objectifs de ma séance ont-ils été atteints ? Sinon, pourquoi ? </a:t>
            </a:r>
          </a:p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Que faudrait-il faire pour les prochaines séances ? 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957875D-B494-8377-E10F-26B17E3EFBE0}"/>
              </a:ext>
            </a:extLst>
          </p:cNvPr>
          <p:cNvSpPr/>
          <p:nvPr/>
        </p:nvSpPr>
        <p:spPr>
          <a:xfrm rot="21482714">
            <a:off x="1102424" y="6799869"/>
            <a:ext cx="1305563" cy="1391177"/>
          </a:xfrm>
          <a:custGeom>
            <a:avLst/>
            <a:gdLst/>
            <a:ahLst/>
            <a:cxnLst/>
            <a:rect l="l" t="t" r="r" b="b"/>
            <a:pathLst>
              <a:path w="1363289" h="1605587">
                <a:moveTo>
                  <a:pt x="0" y="0"/>
                </a:moveTo>
                <a:lnTo>
                  <a:pt x="1363289" y="0"/>
                </a:lnTo>
                <a:lnTo>
                  <a:pt x="1363289" y="1605587"/>
                </a:lnTo>
                <a:lnTo>
                  <a:pt x="0" y="1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35">
              <a:defRPr/>
            </a:pPr>
            <a:endParaRPr lang="fr-MA" sz="450">
              <a:solidFill>
                <a:prstClr val="black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44065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23880</TotalTime>
  <Words>3725</Words>
  <Application>Microsoft Office PowerPoint</Application>
  <PresentationFormat>Personnalisé</PresentationFormat>
  <Paragraphs>901</Paragraphs>
  <Slides>91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91</vt:i4>
      </vt:variant>
    </vt:vector>
  </HeadingPairs>
  <TitlesOfParts>
    <vt:vector size="103" baseType="lpstr">
      <vt:lpstr>Carelia</vt:lpstr>
      <vt:lpstr>Symbol</vt:lpstr>
      <vt:lpstr>Calibri</vt:lpstr>
      <vt:lpstr>Arial</vt:lpstr>
      <vt:lpstr>Microsoft Uighur</vt:lpstr>
      <vt:lpstr>Dosis</vt:lpstr>
      <vt:lpstr>Aptos</vt:lpstr>
      <vt:lpstr>Dosis-SemiBold</vt:lpstr>
      <vt:lpstr>Wingdings</vt:lpstr>
      <vt:lpstr>Times New Roman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Z Chabih</cp:lastModifiedBy>
  <cp:revision>200</cp:revision>
  <dcterms:created xsi:type="dcterms:W3CDTF">2006-08-16T00:00:00Z</dcterms:created>
  <dcterms:modified xsi:type="dcterms:W3CDTF">2025-09-26T10:21:40Z</dcterms:modified>
  <dc:identifier>DAFtlvZnwz4</dc:identifier>
</cp:coreProperties>
</file>